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103" autoAdjust="0"/>
  </p:normalViewPr>
  <p:slideViewPr>
    <p:cSldViewPr snapToGrid="0">
      <p:cViewPr varScale="1">
        <p:scale>
          <a:sx n="88" d="100"/>
          <a:sy n="88" d="100"/>
        </p:scale>
        <p:origin x="114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2" tIns="45721" rIns="91442" bIns="45721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2" tIns="45721" rIns="91442" bIns="45721" rtlCol="0"/>
          <a:lstStyle>
            <a:lvl1pPr algn="r">
              <a:defRPr sz="1200"/>
            </a:lvl1pPr>
          </a:lstStyle>
          <a:p>
            <a:fld id="{6CE2E0F9-4D10-44D1-87E9-56FBD81D89F3}" type="datetimeFigureOut">
              <a:rPr lang="de-CH" smtClean="0"/>
              <a:t>29.07.2024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2" tIns="45721" rIns="91442" bIns="45721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2" y="4776788"/>
            <a:ext cx="5438775" cy="3908425"/>
          </a:xfrm>
          <a:prstGeom prst="rect">
            <a:avLst/>
          </a:prstGeom>
        </p:spPr>
        <p:txBody>
          <a:bodyPr vert="horz" lIns="91442" tIns="45721" rIns="91442" bIns="45721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2" tIns="45721" rIns="91442" bIns="45721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9" y="9429751"/>
            <a:ext cx="2946400" cy="496888"/>
          </a:xfrm>
          <a:prstGeom prst="rect">
            <a:avLst/>
          </a:prstGeom>
        </p:spPr>
        <p:txBody>
          <a:bodyPr vert="horz" lIns="91442" tIns="45721" rIns="91442" bIns="45721" rtlCol="0" anchor="b"/>
          <a:lstStyle>
            <a:lvl1pPr algn="r">
              <a:defRPr sz="1200"/>
            </a:lvl1pPr>
          </a:lstStyle>
          <a:p>
            <a:fld id="{CA2DC20F-4DB0-4A70-866F-3BD49702DF0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2185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EBD5-8298-477D-ABB8-4744E5979F09}" type="datetimeFigureOut">
              <a:rPr lang="de-CH" smtClean="0"/>
              <a:t>29.07.2024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7D13-79FB-48F7-B4D4-70920BFF36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488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EBD5-8298-477D-ABB8-4744E5979F09}" type="datetimeFigureOut">
              <a:rPr lang="de-CH" smtClean="0"/>
              <a:t>29.07.2024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7D13-79FB-48F7-B4D4-70920BFF36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7793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EBD5-8298-477D-ABB8-4744E5979F09}" type="datetimeFigureOut">
              <a:rPr lang="de-CH" smtClean="0"/>
              <a:t>29.07.2024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7D13-79FB-48F7-B4D4-70920BFF36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595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EBD5-8298-477D-ABB8-4744E5979F09}" type="datetimeFigureOut">
              <a:rPr lang="de-CH" smtClean="0"/>
              <a:t>29.07.2024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7D13-79FB-48F7-B4D4-70920BFF36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403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EBD5-8298-477D-ABB8-4744E5979F09}" type="datetimeFigureOut">
              <a:rPr lang="de-CH" smtClean="0"/>
              <a:t>29.07.2024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7D13-79FB-48F7-B4D4-70920BFF36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394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EBD5-8298-477D-ABB8-4744E5979F09}" type="datetimeFigureOut">
              <a:rPr lang="de-CH" smtClean="0"/>
              <a:t>29.07.2024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7D13-79FB-48F7-B4D4-70920BFF36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29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EBD5-8298-477D-ABB8-4744E5979F09}" type="datetimeFigureOut">
              <a:rPr lang="de-CH" smtClean="0"/>
              <a:t>29.07.2024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7D13-79FB-48F7-B4D4-70920BFF36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068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EBD5-8298-477D-ABB8-4744E5979F09}" type="datetimeFigureOut">
              <a:rPr lang="de-CH" smtClean="0"/>
              <a:t>29.07.2024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7D13-79FB-48F7-B4D4-70920BFF36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3836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EBD5-8298-477D-ABB8-4744E5979F09}" type="datetimeFigureOut">
              <a:rPr lang="de-CH" smtClean="0"/>
              <a:t>29.07.2024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7D13-79FB-48F7-B4D4-70920BFF36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7136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EBD5-8298-477D-ABB8-4744E5979F09}" type="datetimeFigureOut">
              <a:rPr lang="de-CH" smtClean="0"/>
              <a:t>29.07.2024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7D13-79FB-48F7-B4D4-70920BFF36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241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EBD5-8298-477D-ABB8-4744E5979F09}" type="datetimeFigureOut">
              <a:rPr lang="de-CH" smtClean="0"/>
              <a:t>29.07.2024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7D13-79FB-48F7-B4D4-70920BFF36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3730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02EBD5-8298-477D-ABB8-4744E5979F09}" type="datetimeFigureOut">
              <a:rPr lang="de-CH" smtClean="0"/>
              <a:pPr/>
              <a:t>29.07.2024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8A7D13-79FB-48F7-B4D4-70920BFF36F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5197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" name="Gerader Verbinder 233"/>
          <p:cNvCxnSpPr/>
          <p:nvPr/>
        </p:nvCxnSpPr>
        <p:spPr>
          <a:xfrm flipV="1">
            <a:off x="2465343" y="6581968"/>
            <a:ext cx="132264" cy="134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Gerader Verbinder 214"/>
          <p:cNvCxnSpPr/>
          <p:nvPr/>
        </p:nvCxnSpPr>
        <p:spPr>
          <a:xfrm flipV="1">
            <a:off x="2467482" y="6467941"/>
            <a:ext cx="132264" cy="134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Gerader Verbinder 263">
            <a:extLst>
              <a:ext uri="{FF2B5EF4-FFF2-40B4-BE49-F238E27FC236}">
                <a16:creationId xmlns:a16="http://schemas.microsoft.com/office/drawing/2014/main" id="{FF23FF81-7204-4D66-B923-9BE2A08A4187}"/>
              </a:ext>
            </a:extLst>
          </p:cNvPr>
          <p:cNvCxnSpPr/>
          <p:nvPr/>
        </p:nvCxnSpPr>
        <p:spPr>
          <a:xfrm>
            <a:off x="6535877" y="734144"/>
            <a:ext cx="2144219" cy="8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Gerader Verbinder 245"/>
          <p:cNvCxnSpPr/>
          <p:nvPr/>
        </p:nvCxnSpPr>
        <p:spPr>
          <a:xfrm flipV="1">
            <a:off x="4028542" y="4961347"/>
            <a:ext cx="90000" cy="134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Gerader Verbinder 207"/>
          <p:cNvCxnSpPr>
            <a:cxnSpLocks/>
          </p:cNvCxnSpPr>
          <p:nvPr/>
        </p:nvCxnSpPr>
        <p:spPr>
          <a:xfrm>
            <a:off x="2182399" y="2844051"/>
            <a:ext cx="292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hteck 96"/>
          <p:cNvSpPr/>
          <p:nvPr/>
        </p:nvSpPr>
        <p:spPr>
          <a:xfrm>
            <a:off x="4096143" y="2706641"/>
            <a:ext cx="1300722" cy="320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500"/>
              </a:lnSpc>
            </a:pPr>
            <a:r>
              <a:rPr lang="de-CH" sz="800" b="1" dirty="0">
                <a:solidFill>
                  <a:schemeClr val="tx1"/>
                </a:solidFill>
              </a:rPr>
              <a:t>Tagesklinik Chirurgie </a:t>
            </a:r>
            <a:br>
              <a:rPr lang="de-CH" sz="800" b="1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Gudrun Lindemann</a:t>
            </a:r>
            <a:br>
              <a:rPr lang="de-CH" sz="7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Luzia Rohrer</a:t>
            </a:r>
          </a:p>
        </p:txBody>
      </p:sp>
      <p:cxnSp>
        <p:nvCxnSpPr>
          <p:cNvPr id="220" name="Gerader Verbinder 219"/>
          <p:cNvCxnSpPr/>
          <p:nvPr/>
        </p:nvCxnSpPr>
        <p:spPr>
          <a:xfrm flipV="1">
            <a:off x="4027420" y="4794894"/>
            <a:ext cx="132264" cy="134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hteck 91"/>
          <p:cNvSpPr/>
          <p:nvPr/>
        </p:nvSpPr>
        <p:spPr>
          <a:xfrm>
            <a:off x="4119297" y="4697011"/>
            <a:ext cx="1285084" cy="190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Zahnmedizin</a:t>
            </a:r>
            <a:endParaRPr lang="de-CH" sz="900" dirty="0">
              <a:solidFill>
                <a:schemeClr val="tx1"/>
              </a:solidFill>
            </a:endParaRPr>
          </a:p>
        </p:txBody>
      </p:sp>
      <p:cxnSp>
        <p:nvCxnSpPr>
          <p:cNvPr id="191" name="Gerader Verbinder 190"/>
          <p:cNvCxnSpPr>
            <a:cxnSpLocks/>
          </p:cNvCxnSpPr>
          <p:nvPr/>
        </p:nvCxnSpPr>
        <p:spPr>
          <a:xfrm>
            <a:off x="7079722" y="2098882"/>
            <a:ext cx="86" cy="85189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Gerader Verbinder 149"/>
          <p:cNvCxnSpPr/>
          <p:nvPr/>
        </p:nvCxnSpPr>
        <p:spPr>
          <a:xfrm flipH="1">
            <a:off x="7080507" y="1608376"/>
            <a:ext cx="419" cy="597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r Verbinder 140"/>
          <p:cNvCxnSpPr>
            <a:cxnSpLocks/>
          </p:cNvCxnSpPr>
          <p:nvPr/>
        </p:nvCxnSpPr>
        <p:spPr>
          <a:xfrm flipH="1">
            <a:off x="5549862" y="1552149"/>
            <a:ext cx="3549" cy="2913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r Verbinder 137"/>
          <p:cNvCxnSpPr>
            <a:cxnSpLocks/>
          </p:cNvCxnSpPr>
          <p:nvPr/>
        </p:nvCxnSpPr>
        <p:spPr>
          <a:xfrm>
            <a:off x="4022457" y="1612474"/>
            <a:ext cx="2669" cy="19245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r Verbinder 118"/>
          <p:cNvCxnSpPr>
            <a:cxnSpLocks/>
          </p:cNvCxnSpPr>
          <p:nvPr/>
        </p:nvCxnSpPr>
        <p:spPr>
          <a:xfrm flipH="1">
            <a:off x="2473524" y="1526816"/>
            <a:ext cx="11552" cy="49246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r Verbinder 70"/>
          <p:cNvCxnSpPr/>
          <p:nvPr/>
        </p:nvCxnSpPr>
        <p:spPr>
          <a:xfrm>
            <a:off x="2194041" y="2515382"/>
            <a:ext cx="47225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/>
        </p:nvCxnSpPr>
        <p:spPr>
          <a:xfrm flipV="1">
            <a:off x="3804545" y="489900"/>
            <a:ext cx="2266495" cy="17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>
            <a:cxnSpLocks/>
          </p:cNvCxnSpPr>
          <p:nvPr/>
        </p:nvCxnSpPr>
        <p:spPr>
          <a:xfrm>
            <a:off x="4946141" y="754092"/>
            <a:ext cx="1155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H="1">
            <a:off x="4946141" y="291829"/>
            <a:ext cx="2626" cy="887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>
            <a:cxnSpLocks/>
          </p:cNvCxnSpPr>
          <p:nvPr/>
        </p:nvCxnSpPr>
        <p:spPr>
          <a:xfrm>
            <a:off x="962526" y="1161003"/>
            <a:ext cx="8217896" cy="26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/>
          <p:nvPr/>
        </p:nvCxnSpPr>
        <p:spPr>
          <a:xfrm>
            <a:off x="7770722" y="1188194"/>
            <a:ext cx="1" cy="103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>
            <a:off x="6210645" y="1187400"/>
            <a:ext cx="1" cy="103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/>
          <p:cNvCxnSpPr/>
          <p:nvPr/>
        </p:nvCxnSpPr>
        <p:spPr>
          <a:xfrm>
            <a:off x="4670578" y="1182888"/>
            <a:ext cx="1" cy="103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>
            <a:off x="3118543" y="1180611"/>
            <a:ext cx="1" cy="103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r Verbinder 81"/>
          <p:cNvCxnSpPr/>
          <p:nvPr/>
        </p:nvCxnSpPr>
        <p:spPr>
          <a:xfrm>
            <a:off x="2191660" y="2153279"/>
            <a:ext cx="500327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hteck 86"/>
          <p:cNvSpPr/>
          <p:nvPr/>
        </p:nvSpPr>
        <p:spPr>
          <a:xfrm>
            <a:off x="5671042" y="2356818"/>
            <a:ext cx="1282439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"/>
              </a:lnSpc>
            </a:pPr>
            <a:r>
              <a:rPr lang="de-CH" sz="900" b="1" dirty="0">
                <a:solidFill>
                  <a:schemeClr val="tx1"/>
                </a:solidFill>
              </a:rPr>
              <a:t>IMC</a:t>
            </a:r>
            <a:br>
              <a:rPr lang="de-CH" sz="800" b="1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Carlo Schenker</a:t>
            </a:r>
            <a:br>
              <a:rPr lang="de-CH" sz="7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Peter von Däniken</a:t>
            </a:r>
          </a:p>
        </p:txBody>
      </p:sp>
      <p:cxnSp>
        <p:nvCxnSpPr>
          <p:cNvPr id="93" name="Gerader Verbinder 92"/>
          <p:cNvCxnSpPr>
            <a:cxnSpLocks/>
          </p:cNvCxnSpPr>
          <p:nvPr/>
        </p:nvCxnSpPr>
        <p:spPr>
          <a:xfrm flipH="1">
            <a:off x="2181480" y="2148514"/>
            <a:ext cx="10183" cy="2001221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hteck 94"/>
          <p:cNvSpPr/>
          <p:nvPr/>
        </p:nvSpPr>
        <p:spPr>
          <a:xfrm>
            <a:off x="4096143" y="2023508"/>
            <a:ext cx="1300722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"/>
              </a:lnSpc>
            </a:pPr>
            <a:r>
              <a:rPr lang="de-CH" sz="900" b="1" dirty="0">
                <a:solidFill>
                  <a:schemeClr val="tx1"/>
                </a:solidFill>
              </a:rPr>
              <a:t>Station Chirurgie</a:t>
            </a:r>
            <a:br>
              <a:rPr lang="de-CH" sz="800" b="1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Dr. Gudrun Lindemann</a:t>
            </a:r>
            <a:br>
              <a:rPr lang="de-CH" sz="7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Yvonne Wolf</a:t>
            </a:r>
          </a:p>
        </p:txBody>
      </p:sp>
      <p:sp>
        <p:nvSpPr>
          <p:cNvPr id="96" name="Rechteck 95"/>
          <p:cNvSpPr/>
          <p:nvPr/>
        </p:nvSpPr>
        <p:spPr>
          <a:xfrm>
            <a:off x="4096143" y="2363257"/>
            <a:ext cx="1300722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"/>
              </a:lnSpc>
            </a:pPr>
            <a:r>
              <a:rPr lang="de-CH" sz="900" b="1" dirty="0">
                <a:solidFill>
                  <a:schemeClr val="tx1"/>
                </a:solidFill>
              </a:rPr>
              <a:t>Physiotherapie</a:t>
            </a:r>
            <a:br>
              <a:rPr lang="de-CH" sz="800" b="1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Dr. Gudrun Lindemann</a:t>
            </a:r>
            <a:br>
              <a:rPr lang="de-CH" sz="7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Ruud Rietveld</a:t>
            </a:r>
          </a:p>
        </p:txBody>
      </p:sp>
      <p:sp>
        <p:nvSpPr>
          <p:cNvPr id="106" name="Rechteck 105"/>
          <p:cNvSpPr/>
          <p:nvPr/>
        </p:nvSpPr>
        <p:spPr>
          <a:xfrm>
            <a:off x="2602788" y="2350556"/>
            <a:ext cx="1285084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"/>
              </a:lnSpc>
            </a:pPr>
            <a:r>
              <a:rPr lang="de-CH" sz="900" b="1" dirty="0">
                <a:solidFill>
                  <a:schemeClr val="tx1"/>
                </a:solidFill>
              </a:rPr>
              <a:t>Tagesklinik Medizin</a:t>
            </a:r>
            <a:br>
              <a:rPr lang="de-CH" sz="800" b="1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Dr. Wolfang März</a:t>
            </a:r>
            <a:br>
              <a:rPr lang="de-CH" sz="7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Elisabeth </a:t>
            </a:r>
            <a:r>
              <a:rPr lang="de-CH" sz="700" dirty="0" err="1">
                <a:solidFill>
                  <a:schemeClr val="tx1"/>
                </a:solidFill>
              </a:rPr>
              <a:t>Honauer</a:t>
            </a:r>
            <a:endParaRPr lang="de-CH" sz="700" dirty="0">
              <a:solidFill>
                <a:schemeClr val="tx1"/>
              </a:solidFill>
            </a:endParaRPr>
          </a:p>
        </p:txBody>
      </p:sp>
      <p:cxnSp>
        <p:nvCxnSpPr>
          <p:cNvPr id="133" name="Gerader Verbinder 132"/>
          <p:cNvCxnSpPr/>
          <p:nvPr/>
        </p:nvCxnSpPr>
        <p:spPr>
          <a:xfrm flipV="1">
            <a:off x="2485390" y="1888818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r Verbinder 133"/>
          <p:cNvCxnSpPr/>
          <p:nvPr/>
        </p:nvCxnSpPr>
        <p:spPr>
          <a:xfrm flipV="1">
            <a:off x="4021378" y="1851154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r Verbinder 134"/>
          <p:cNvCxnSpPr/>
          <p:nvPr/>
        </p:nvCxnSpPr>
        <p:spPr>
          <a:xfrm flipV="1">
            <a:off x="4023342" y="3205319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r Verbinder 142"/>
          <p:cNvCxnSpPr/>
          <p:nvPr/>
        </p:nvCxnSpPr>
        <p:spPr>
          <a:xfrm flipV="1">
            <a:off x="5552811" y="1836089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r Verbinder 143"/>
          <p:cNvCxnSpPr/>
          <p:nvPr/>
        </p:nvCxnSpPr>
        <p:spPr>
          <a:xfrm flipV="1">
            <a:off x="5552079" y="2860746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Gerader Verbinder 148"/>
          <p:cNvCxnSpPr/>
          <p:nvPr/>
        </p:nvCxnSpPr>
        <p:spPr>
          <a:xfrm flipV="1">
            <a:off x="4030442" y="4158688"/>
            <a:ext cx="132264" cy="134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Gerader Verbinder 151"/>
          <p:cNvCxnSpPr/>
          <p:nvPr/>
        </p:nvCxnSpPr>
        <p:spPr>
          <a:xfrm flipV="1">
            <a:off x="7083435" y="1865027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Gerader Verbinder 153"/>
          <p:cNvCxnSpPr>
            <a:cxnSpLocks/>
          </p:cNvCxnSpPr>
          <p:nvPr/>
        </p:nvCxnSpPr>
        <p:spPr>
          <a:xfrm>
            <a:off x="280502" y="1736754"/>
            <a:ext cx="7106" cy="31849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rader Verbinder 157"/>
          <p:cNvCxnSpPr/>
          <p:nvPr/>
        </p:nvCxnSpPr>
        <p:spPr>
          <a:xfrm flipV="1">
            <a:off x="303113" y="3919826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Gerader Verbinder 158"/>
          <p:cNvCxnSpPr/>
          <p:nvPr/>
        </p:nvCxnSpPr>
        <p:spPr>
          <a:xfrm flipV="1">
            <a:off x="274350" y="4252371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r Verbinder 159"/>
          <p:cNvCxnSpPr/>
          <p:nvPr/>
        </p:nvCxnSpPr>
        <p:spPr>
          <a:xfrm flipV="1">
            <a:off x="282371" y="4588973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rader Verbinder 161"/>
          <p:cNvCxnSpPr/>
          <p:nvPr/>
        </p:nvCxnSpPr>
        <p:spPr>
          <a:xfrm flipV="1">
            <a:off x="2458854" y="5619120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Gerader Verbinder 170"/>
          <p:cNvCxnSpPr>
            <a:cxnSpLocks/>
          </p:cNvCxnSpPr>
          <p:nvPr/>
        </p:nvCxnSpPr>
        <p:spPr>
          <a:xfrm flipH="1">
            <a:off x="8833466" y="2271624"/>
            <a:ext cx="1" cy="198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Gerader Verbinder 171"/>
          <p:cNvCxnSpPr/>
          <p:nvPr/>
        </p:nvCxnSpPr>
        <p:spPr>
          <a:xfrm flipV="1">
            <a:off x="5690589" y="3172911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hteck 178"/>
          <p:cNvSpPr/>
          <p:nvPr/>
        </p:nvSpPr>
        <p:spPr>
          <a:xfrm>
            <a:off x="9860998" y="256186"/>
            <a:ext cx="246192" cy="549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 dirty="0">
              <a:solidFill>
                <a:schemeClr val="tx1"/>
              </a:solidFill>
            </a:endParaRPr>
          </a:p>
        </p:txBody>
      </p:sp>
      <p:sp>
        <p:nvSpPr>
          <p:cNvPr id="180" name="Rechteck 179"/>
          <p:cNvSpPr/>
          <p:nvPr/>
        </p:nvSpPr>
        <p:spPr>
          <a:xfrm>
            <a:off x="10109894" y="149491"/>
            <a:ext cx="1161495" cy="2534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700" dirty="0">
                <a:solidFill>
                  <a:schemeClr val="tx1"/>
                </a:solidFill>
              </a:rPr>
              <a:t>Mitglied der Spitalleitung</a:t>
            </a:r>
          </a:p>
        </p:txBody>
      </p:sp>
      <p:cxnSp>
        <p:nvCxnSpPr>
          <p:cNvPr id="120" name="Gerader Verbinder 119"/>
          <p:cNvCxnSpPr/>
          <p:nvPr/>
        </p:nvCxnSpPr>
        <p:spPr>
          <a:xfrm flipV="1">
            <a:off x="2462720" y="5288902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r Verbinder 123"/>
          <p:cNvCxnSpPr/>
          <p:nvPr/>
        </p:nvCxnSpPr>
        <p:spPr>
          <a:xfrm>
            <a:off x="2180323" y="3217594"/>
            <a:ext cx="1582171" cy="134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hteck 110"/>
          <p:cNvSpPr/>
          <p:nvPr/>
        </p:nvSpPr>
        <p:spPr>
          <a:xfrm>
            <a:off x="2592902" y="3037930"/>
            <a:ext cx="1285084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"/>
              </a:lnSpc>
            </a:pPr>
            <a:r>
              <a:rPr lang="de-CH" sz="900" b="1" dirty="0">
                <a:solidFill>
                  <a:schemeClr val="tx1"/>
                </a:solidFill>
              </a:rPr>
              <a:t>Radiologie</a:t>
            </a:r>
            <a:br>
              <a:rPr lang="de-CH" sz="800" b="1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Dr.  Joel Speiser</a:t>
            </a:r>
          </a:p>
          <a:p>
            <a:pPr algn="ctr">
              <a:lnSpc>
                <a:spcPts val="600"/>
              </a:lnSpc>
            </a:pPr>
            <a:r>
              <a:rPr lang="de-CH" sz="700" dirty="0">
                <a:solidFill>
                  <a:schemeClr val="tx1"/>
                </a:solidFill>
              </a:rPr>
              <a:t>     Brigitta Wallimann</a:t>
            </a:r>
          </a:p>
        </p:txBody>
      </p:sp>
      <p:cxnSp>
        <p:nvCxnSpPr>
          <p:cNvPr id="125" name="Gerader Verbinder 124"/>
          <p:cNvCxnSpPr/>
          <p:nvPr/>
        </p:nvCxnSpPr>
        <p:spPr>
          <a:xfrm>
            <a:off x="2172513" y="4149735"/>
            <a:ext cx="1639032" cy="696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r Verbinder 131"/>
          <p:cNvCxnSpPr/>
          <p:nvPr/>
        </p:nvCxnSpPr>
        <p:spPr>
          <a:xfrm flipV="1">
            <a:off x="2465877" y="4710816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hteck 163"/>
          <p:cNvSpPr/>
          <p:nvPr/>
        </p:nvSpPr>
        <p:spPr>
          <a:xfrm>
            <a:off x="2602788" y="2011856"/>
            <a:ext cx="1285084" cy="298800"/>
          </a:xfrm>
          <a:prstGeom prst="rect">
            <a:avLst/>
          </a:prstGeom>
          <a:solidFill>
            <a:srgbClr val="BDD7EE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"/>
              </a:lnSpc>
            </a:pPr>
            <a:r>
              <a:rPr lang="de-CH" sz="900" b="1" dirty="0">
                <a:solidFill>
                  <a:schemeClr val="tx1"/>
                </a:solidFill>
              </a:rPr>
              <a:t>Station Medizin</a:t>
            </a:r>
            <a:br>
              <a:rPr lang="de-CH" sz="900" b="1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Dr. Thomas Kaeslin</a:t>
            </a:r>
            <a:br>
              <a:rPr lang="de-CH" sz="7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Annegret von Bergen</a:t>
            </a:r>
          </a:p>
        </p:txBody>
      </p:sp>
      <p:cxnSp>
        <p:nvCxnSpPr>
          <p:cNvPr id="183" name="Gerader Verbinder 182"/>
          <p:cNvCxnSpPr/>
          <p:nvPr/>
        </p:nvCxnSpPr>
        <p:spPr>
          <a:xfrm flipV="1">
            <a:off x="2671620" y="4415963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echteck 184"/>
          <p:cNvSpPr/>
          <p:nvPr/>
        </p:nvSpPr>
        <p:spPr>
          <a:xfrm>
            <a:off x="9865739" y="579967"/>
            <a:ext cx="246192" cy="549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 dirty="0">
              <a:solidFill>
                <a:schemeClr val="tx1"/>
              </a:solidFill>
            </a:endParaRPr>
          </a:p>
        </p:txBody>
      </p:sp>
      <p:sp>
        <p:nvSpPr>
          <p:cNvPr id="186" name="Rechteck 185"/>
          <p:cNvSpPr/>
          <p:nvPr/>
        </p:nvSpPr>
        <p:spPr>
          <a:xfrm>
            <a:off x="10104978" y="478770"/>
            <a:ext cx="1299805" cy="2534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700" dirty="0">
                <a:solidFill>
                  <a:schemeClr val="tx1"/>
                </a:solidFill>
              </a:rPr>
              <a:t>Belegärzte/Beleghebammen</a:t>
            </a:r>
          </a:p>
        </p:txBody>
      </p:sp>
      <p:cxnSp>
        <p:nvCxnSpPr>
          <p:cNvPr id="189" name="Gerader Verbinder 188"/>
          <p:cNvCxnSpPr/>
          <p:nvPr/>
        </p:nvCxnSpPr>
        <p:spPr>
          <a:xfrm>
            <a:off x="4021710" y="3495484"/>
            <a:ext cx="6832" cy="146514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Gerader Verbinder 189"/>
          <p:cNvCxnSpPr/>
          <p:nvPr/>
        </p:nvCxnSpPr>
        <p:spPr>
          <a:xfrm flipV="1">
            <a:off x="7079808" y="2451734"/>
            <a:ext cx="132264" cy="134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hteck 19"/>
          <p:cNvSpPr/>
          <p:nvPr/>
        </p:nvSpPr>
        <p:spPr>
          <a:xfrm>
            <a:off x="2454508" y="1291759"/>
            <a:ext cx="1436025" cy="3330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Klinik Medizin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900" dirty="0">
                <a:solidFill>
                  <a:schemeClr val="tx1"/>
                </a:solidFill>
              </a:rPr>
              <a:t>Dr. Thomas Kaeslin</a:t>
            </a:r>
          </a:p>
        </p:txBody>
      </p:sp>
      <p:sp>
        <p:nvSpPr>
          <p:cNvPr id="21" name="Rechteck 20"/>
          <p:cNvSpPr/>
          <p:nvPr/>
        </p:nvSpPr>
        <p:spPr>
          <a:xfrm>
            <a:off x="5526323" y="1292990"/>
            <a:ext cx="1436025" cy="3330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Klinik Anästhesie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900" dirty="0">
                <a:solidFill>
                  <a:schemeClr val="tx1"/>
                </a:solidFill>
              </a:rPr>
              <a:t>Prof. Stefan Suttner</a:t>
            </a:r>
          </a:p>
        </p:txBody>
      </p:sp>
      <p:sp>
        <p:nvSpPr>
          <p:cNvPr id="22" name="Rechteck 21"/>
          <p:cNvSpPr/>
          <p:nvPr/>
        </p:nvSpPr>
        <p:spPr>
          <a:xfrm>
            <a:off x="3990667" y="1291758"/>
            <a:ext cx="1411804" cy="3330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Klinik Chirurgie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900" dirty="0">
                <a:solidFill>
                  <a:schemeClr val="tx1"/>
                </a:solidFill>
              </a:rPr>
              <a:t>Dr. Gudrun Lindemann</a:t>
            </a:r>
          </a:p>
        </p:txBody>
      </p:sp>
      <p:sp>
        <p:nvSpPr>
          <p:cNvPr id="23" name="Rechteck 22"/>
          <p:cNvSpPr/>
          <p:nvPr/>
        </p:nvSpPr>
        <p:spPr>
          <a:xfrm>
            <a:off x="7049536" y="1294514"/>
            <a:ext cx="1436025" cy="3330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Frauenklinik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900" dirty="0">
                <a:solidFill>
                  <a:schemeClr val="tx1"/>
                </a:solidFill>
              </a:rPr>
              <a:t>MHBA Paul Orlowski</a:t>
            </a:r>
          </a:p>
        </p:txBody>
      </p:sp>
      <p:cxnSp>
        <p:nvCxnSpPr>
          <p:cNvPr id="184" name="Gerader Verbinder 183"/>
          <p:cNvCxnSpPr>
            <a:cxnSpLocks/>
          </p:cNvCxnSpPr>
          <p:nvPr/>
        </p:nvCxnSpPr>
        <p:spPr>
          <a:xfrm flipH="1">
            <a:off x="955327" y="1163200"/>
            <a:ext cx="4668" cy="1347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Rechteck 193"/>
          <p:cNvSpPr/>
          <p:nvPr/>
        </p:nvSpPr>
        <p:spPr>
          <a:xfrm>
            <a:off x="9860998" y="812925"/>
            <a:ext cx="246192" cy="549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 dirty="0">
              <a:solidFill>
                <a:schemeClr val="tx1"/>
              </a:solidFill>
            </a:endParaRPr>
          </a:p>
        </p:txBody>
      </p:sp>
      <p:sp>
        <p:nvSpPr>
          <p:cNvPr id="195" name="Rechteck 194"/>
          <p:cNvSpPr/>
          <p:nvPr/>
        </p:nvSpPr>
        <p:spPr>
          <a:xfrm>
            <a:off x="10107190" y="716292"/>
            <a:ext cx="1161495" cy="2534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700" dirty="0">
                <a:solidFill>
                  <a:schemeClr val="tx1"/>
                </a:solidFill>
              </a:rPr>
              <a:t>Duale Führung</a:t>
            </a:r>
          </a:p>
        </p:txBody>
      </p:sp>
      <p:sp>
        <p:nvSpPr>
          <p:cNvPr id="196" name="Rechteck 195"/>
          <p:cNvSpPr/>
          <p:nvPr/>
        </p:nvSpPr>
        <p:spPr>
          <a:xfrm>
            <a:off x="5672231" y="2013571"/>
            <a:ext cx="1281251" cy="298800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"/>
              </a:lnSpc>
            </a:pPr>
            <a:r>
              <a:rPr lang="de-CH" sz="900" b="1" dirty="0">
                <a:solidFill>
                  <a:schemeClr val="tx1"/>
                </a:solidFill>
              </a:rPr>
              <a:t>Rettungsdienst</a:t>
            </a:r>
            <a:br>
              <a:rPr lang="de-CH" sz="900" b="1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Ulrike Schläppi</a:t>
            </a:r>
            <a:br>
              <a:rPr lang="de-CH" sz="7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Thomas Borm</a:t>
            </a:r>
          </a:p>
        </p:txBody>
      </p:sp>
      <p:sp>
        <p:nvSpPr>
          <p:cNvPr id="197" name="Rechteck 196"/>
          <p:cNvSpPr/>
          <p:nvPr/>
        </p:nvSpPr>
        <p:spPr>
          <a:xfrm>
            <a:off x="7202177" y="2009503"/>
            <a:ext cx="1285084" cy="298800"/>
          </a:xfrm>
          <a:prstGeom prst="rect">
            <a:avLst/>
          </a:prstGeom>
          <a:solidFill>
            <a:srgbClr val="BDD7EE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"/>
              </a:lnSpc>
            </a:pPr>
            <a:r>
              <a:rPr lang="de-CH" sz="900" b="1" dirty="0">
                <a:solidFill>
                  <a:schemeClr val="tx1"/>
                </a:solidFill>
              </a:rPr>
              <a:t>Station Frauenklinik</a:t>
            </a:r>
            <a:br>
              <a:rPr lang="de-CH" sz="900" b="1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Dr. Paul Orlowski</a:t>
            </a:r>
            <a:br>
              <a:rPr lang="de-CH" sz="7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Ruth Grab</a:t>
            </a:r>
          </a:p>
        </p:txBody>
      </p:sp>
      <p:sp>
        <p:nvSpPr>
          <p:cNvPr id="166" name="Rechteck 165"/>
          <p:cNvSpPr/>
          <p:nvPr/>
        </p:nvSpPr>
        <p:spPr>
          <a:xfrm>
            <a:off x="7195402" y="2680875"/>
            <a:ext cx="1285084" cy="190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b="1" dirty="0">
                <a:solidFill>
                  <a:schemeClr val="tx1"/>
                </a:solidFill>
              </a:rPr>
              <a:t>Gynäkologie/Geburtshilfe</a:t>
            </a:r>
          </a:p>
        </p:txBody>
      </p:sp>
      <p:sp>
        <p:nvSpPr>
          <p:cNvPr id="118" name="Rechteck 117"/>
          <p:cNvSpPr/>
          <p:nvPr/>
        </p:nvSpPr>
        <p:spPr>
          <a:xfrm>
            <a:off x="2592902" y="5138928"/>
            <a:ext cx="1285084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Pneumologie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Dr. Philipp Stocker</a:t>
            </a:r>
          </a:p>
        </p:txBody>
      </p:sp>
      <p:sp>
        <p:nvSpPr>
          <p:cNvPr id="45" name="Rechteck 44"/>
          <p:cNvSpPr/>
          <p:nvPr/>
        </p:nvSpPr>
        <p:spPr>
          <a:xfrm>
            <a:off x="2605449" y="1681379"/>
            <a:ext cx="1285084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Sekretariat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Sibylle Wirz</a:t>
            </a:r>
          </a:p>
        </p:txBody>
      </p:sp>
      <p:sp>
        <p:nvSpPr>
          <p:cNvPr id="46" name="Rechteck 45"/>
          <p:cNvSpPr/>
          <p:nvPr/>
        </p:nvSpPr>
        <p:spPr>
          <a:xfrm>
            <a:off x="4096143" y="1693863"/>
            <a:ext cx="1300722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Sekretariat</a:t>
            </a:r>
            <a:br>
              <a:rPr lang="de-CH" sz="900">
                <a:solidFill>
                  <a:schemeClr val="tx1"/>
                </a:solidFill>
              </a:rPr>
            </a:br>
            <a:r>
              <a:rPr lang="de-CH" sz="700">
                <a:solidFill>
                  <a:schemeClr val="tx1"/>
                </a:solidFill>
              </a:rPr>
              <a:t>Daniela</a:t>
            </a:r>
            <a:r>
              <a:rPr lang="de-CH" sz="900">
                <a:solidFill>
                  <a:schemeClr val="tx1"/>
                </a:solidFill>
              </a:rPr>
              <a:t> </a:t>
            </a:r>
            <a:r>
              <a:rPr lang="de-CH" sz="700" dirty="0" err="1">
                <a:solidFill>
                  <a:schemeClr val="tx1"/>
                </a:solidFill>
              </a:rPr>
              <a:t>Häuptli</a:t>
            </a:r>
            <a:endParaRPr lang="de-CH" sz="700" dirty="0">
              <a:solidFill>
                <a:schemeClr val="tx1"/>
              </a:solidFill>
            </a:endParaRPr>
          </a:p>
        </p:txBody>
      </p:sp>
      <p:sp>
        <p:nvSpPr>
          <p:cNvPr id="47" name="Rechteck 46"/>
          <p:cNvSpPr/>
          <p:nvPr/>
        </p:nvSpPr>
        <p:spPr>
          <a:xfrm>
            <a:off x="5677264" y="1685495"/>
            <a:ext cx="1278862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Sekretariat</a:t>
            </a:r>
            <a:br>
              <a:rPr lang="de-CH" sz="900">
                <a:solidFill>
                  <a:schemeClr val="tx1"/>
                </a:solidFill>
              </a:rPr>
            </a:br>
            <a:r>
              <a:rPr lang="de-CH" sz="700">
                <a:solidFill>
                  <a:schemeClr val="tx1"/>
                </a:solidFill>
              </a:rPr>
              <a:t>Patrizia </a:t>
            </a:r>
            <a:r>
              <a:rPr lang="de-CH" sz="700" dirty="0" err="1">
                <a:solidFill>
                  <a:schemeClr val="tx1"/>
                </a:solidFill>
              </a:rPr>
              <a:t>Reolon</a:t>
            </a:r>
            <a:endParaRPr lang="de-CH" sz="700" dirty="0">
              <a:solidFill>
                <a:schemeClr val="tx1"/>
              </a:solidFill>
            </a:endParaRPr>
          </a:p>
        </p:txBody>
      </p:sp>
      <p:sp>
        <p:nvSpPr>
          <p:cNvPr id="99" name="Rechteck 98"/>
          <p:cNvSpPr/>
          <p:nvPr/>
        </p:nvSpPr>
        <p:spPr>
          <a:xfrm>
            <a:off x="5671042" y="2702553"/>
            <a:ext cx="1289742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OPZ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Andreas Strobl</a:t>
            </a:r>
          </a:p>
        </p:txBody>
      </p:sp>
      <p:sp>
        <p:nvSpPr>
          <p:cNvPr id="100" name="Rechteck 99"/>
          <p:cNvSpPr/>
          <p:nvPr/>
        </p:nvSpPr>
        <p:spPr>
          <a:xfrm>
            <a:off x="4096141" y="3058505"/>
            <a:ext cx="1300723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"/>
              </a:lnSpc>
            </a:pPr>
            <a:r>
              <a:rPr lang="de-CH" sz="900" b="1" dirty="0">
                <a:solidFill>
                  <a:schemeClr val="tx1"/>
                </a:solidFill>
              </a:rPr>
              <a:t>Wundambulatorium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Dr. Martin Reber</a:t>
            </a:r>
            <a:br>
              <a:rPr lang="de-CH" sz="7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Barbara Amgarten</a:t>
            </a:r>
          </a:p>
        </p:txBody>
      </p:sp>
      <p:sp>
        <p:nvSpPr>
          <p:cNvPr id="48" name="Rechteck 47"/>
          <p:cNvSpPr/>
          <p:nvPr/>
        </p:nvSpPr>
        <p:spPr>
          <a:xfrm>
            <a:off x="7200477" y="1682751"/>
            <a:ext cx="1285084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Sekretariat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Claudia Kiser</a:t>
            </a:r>
          </a:p>
        </p:txBody>
      </p:sp>
      <p:sp>
        <p:nvSpPr>
          <p:cNvPr id="198" name="Rechteck 197"/>
          <p:cNvSpPr/>
          <p:nvPr/>
        </p:nvSpPr>
        <p:spPr>
          <a:xfrm>
            <a:off x="2589334" y="5451384"/>
            <a:ext cx="1285084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"/>
              </a:lnSpc>
            </a:pPr>
            <a:r>
              <a:rPr lang="de-CH" sz="900" b="1" dirty="0">
                <a:solidFill>
                  <a:schemeClr val="tx1"/>
                </a:solidFill>
              </a:rPr>
              <a:t>Ernährungsberatung</a:t>
            </a:r>
            <a:br>
              <a:rPr lang="de-CH" sz="800" b="1" dirty="0">
                <a:solidFill>
                  <a:schemeClr val="tx1"/>
                </a:solidFill>
              </a:rPr>
            </a:br>
            <a:br>
              <a:rPr lang="de-CH" sz="7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Angela </a:t>
            </a:r>
            <a:r>
              <a:rPr lang="de-CH" sz="700" dirty="0" err="1">
                <a:solidFill>
                  <a:schemeClr val="tx1"/>
                </a:solidFill>
              </a:rPr>
              <a:t>Görnert</a:t>
            </a:r>
            <a:r>
              <a:rPr lang="de-CH" sz="700" dirty="0">
                <a:solidFill>
                  <a:schemeClr val="tx1"/>
                </a:solidFill>
              </a:rPr>
              <a:t> / Edith </a:t>
            </a:r>
            <a:r>
              <a:rPr lang="de-CH" sz="700" dirty="0" err="1">
                <a:solidFill>
                  <a:schemeClr val="tx1"/>
                </a:solidFill>
              </a:rPr>
              <a:t>Riebli</a:t>
            </a:r>
            <a:endParaRPr lang="de-CH" sz="700" dirty="0">
              <a:solidFill>
                <a:schemeClr val="tx1"/>
              </a:solidFill>
            </a:endParaRPr>
          </a:p>
        </p:txBody>
      </p:sp>
      <p:sp>
        <p:nvSpPr>
          <p:cNvPr id="201" name="Rechteck 200"/>
          <p:cNvSpPr/>
          <p:nvPr/>
        </p:nvSpPr>
        <p:spPr>
          <a:xfrm>
            <a:off x="425973" y="3754374"/>
            <a:ext cx="1349654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de-CH" sz="800" b="1" dirty="0">
                <a:solidFill>
                  <a:schemeClr val="tx1"/>
                </a:solidFill>
              </a:rPr>
              <a:t>Orthopädisches Sekretariat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Tanja Küchler</a:t>
            </a:r>
          </a:p>
        </p:txBody>
      </p:sp>
      <p:cxnSp>
        <p:nvCxnSpPr>
          <p:cNvPr id="202" name="Gerader Verbinder 201"/>
          <p:cNvCxnSpPr/>
          <p:nvPr/>
        </p:nvCxnSpPr>
        <p:spPr>
          <a:xfrm flipV="1">
            <a:off x="281596" y="4928246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Gerader Verbinder 204"/>
          <p:cNvCxnSpPr/>
          <p:nvPr/>
        </p:nvCxnSpPr>
        <p:spPr>
          <a:xfrm flipV="1">
            <a:off x="4029016" y="3757509"/>
            <a:ext cx="132264" cy="134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Gerader Verbinder 209"/>
          <p:cNvCxnSpPr/>
          <p:nvPr/>
        </p:nvCxnSpPr>
        <p:spPr>
          <a:xfrm flipV="1">
            <a:off x="4026542" y="4590437"/>
            <a:ext cx="132264" cy="134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Gerader Verbinder 210"/>
          <p:cNvCxnSpPr/>
          <p:nvPr/>
        </p:nvCxnSpPr>
        <p:spPr>
          <a:xfrm flipV="1">
            <a:off x="5561059" y="4448671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hteck 84"/>
          <p:cNvSpPr/>
          <p:nvPr/>
        </p:nvSpPr>
        <p:spPr>
          <a:xfrm>
            <a:off x="4118450" y="3639497"/>
            <a:ext cx="1285084" cy="190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HNO</a:t>
            </a:r>
            <a:endParaRPr lang="de-CH" sz="900" dirty="0">
              <a:solidFill>
                <a:schemeClr val="tx1"/>
              </a:solidFill>
            </a:endParaRPr>
          </a:p>
        </p:txBody>
      </p:sp>
      <p:cxnSp>
        <p:nvCxnSpPr>
          <p:cNvPr id="216" name="Gerader Verbinder 215"/>
          <p:cNvCxnSpPr/>
          <p:nvPr/>
        </p:nvCxnSpPr>
        <p:spPr>
          <a:xfrm flipV="1">
            <a:off x="4029901" y="3953587"/>
            <a:ext cx="132264" cy="134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hteck 88"/>
          <p:cNvSpPr/>
          <p:nvPr/>
        </p:nvSpPr>
        <p:spPr>
          <a:xfrm>
            <a:off x="4118450" y="4487673"/>
            <a:ext cx="1285084" cy="190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Urologie</a:t>
            </a:r>
            <a:endParaRPr lang="de-CH" sz="900" dirty="0">
              <a:solidFill>
                <a:schemeClr val="tx1"/>
              </a:solidFill>
            </a:endParaRPr>
          </a:p>
        </p:txBody>
      </p:sp>
      <p:sp>
        <p:nvSpPr>
          <p:cNvPr id="90" name="Rechteck 89"/>
          <p:cNvSpPr/>
          <p:nvPr/>
        </p:nvSpPr>
        <p:spPr>
          <a:xfrm>
            <a:off x="4118450" y="4060317"/>
            <a:ext cx="1285084" cy="190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Ophthalmologie</a:t>
            </a:r>
            <a:endParaRPr lang="de-CH" sz="900" dirty="0">
              <a:solidFill>
                <a:schemeClr val="tx1"/>
              </a:solidFill>
            </a:endParaRPr>
          </a:p>
        </p:txBody>
      </p:sp>
      <p:cxnSp>
        <p:nvCxnSpPr>
          <p:cNvPr id="217" name="Gerader Verbinder 216"/>
          <p:cNvCxnSpPr/>
          <p:nvPr/>
        </p:nvCxnSpPr>
        <p:spPr>
          <a:xfrm flipV="1">
            <a:off x="4028542" y="4386222"/>
            <a:ext cx="132264" cy="134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hteck 90"/>
          <p:cNvSpPr/>
          <p:nvPr/>
        </p:nvSpPr>
        <p:spPr>
          <a:xfrm>
            <a:off x="4118450" y="3850423"/>
            <a:ext cx="1285084" cy="190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Neurochirurgie</a:t>
            </a:r>
            <a:endParaRPr lang="de-CH" sz="900" dirty="0">
              <a:solidFill>
                <a:schemeClr val="tx1"/>
              </a:solidFill>
            </a:endParaRPr>
          </a:p>
        </p:txBody>
      </p:sp>
      <p:sp>
        <p:nvSpPr>
          <p:cNvPr id="219" name="Rechteck 218"/>
          <p:cNvSpPr/>
          <p:nvPr/>
        </p:nvSpPr>
        <p:spPr>
          <a:xfrm>
            <a:off x="4117014" y="4274960"/>
            <a:ext cx="1285084" cy="190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Traumatologie</a:t>
            </a:r>
            <a:endParaRPr lang="de-CH" sz="900" dirty="0">
              <a:solidFill>
                <a:schemeClr val="tx1"/>
              </a:solidFill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5671041" y="4307895"/>
            <a:ext cx="1285823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de-CH" sz="900" b="1" dirty="0">
                <a:solidFill>
                  <a:schemeClr val="tx1"/>
                </a:solidFill>
              </a:rPr>
              <a:t>Schmerzmedizin</a:t>
            </a:r>
            <a:br>
              <a:rPr lang="de-CH" sz="900" b="1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Dr. Antonia Klöpfer</a:t>
            </a:r>
          </a:p>
        </p:txBody>
      </p:sp>
      <p:sp>
        <p:nvSpPr>
          <p:cNvPr id="4" name="Rechteck 3"/>
          <p:cNvSpPr/>
          <p:nvPr/>
        </p:nvSpPr>
        <p:spPr>
          <a:xfrm>
            <a:off x="4130617" y="117784"/>
            <a:ext cx="1636295" cy="3330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CEO/Spitaldirektor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900" dirty="0">
                <a:solidFill>
                  <a:schemeClr val="tx1"/>
                </a:solidFill>
              </a:rPr>
              <a:t>Dr. phil. Peter Werder</a:t>
            </a:r>
          </a:p>
        </p:txBody>
      </p:sp>
      <p:sp>
        <p:nvSpPr>
          <p:cNvPr id="187" name="Rechteck 186"/>
          <p:cNvSpPr/>
          <p:nvPr/>
        </p:nvSpPr>
        <p:spPr>
          <a:xfrm>
            <a:off x="5937529" y="630441"/>
            <a:ext cx="1632983" cy="21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de-CH" sz="800" b="1" dirty="0">
                <a:solidFill>
                  <a:schemeClr val="tx1"/>
                </a:solidFill>
              </a:rPr>
              <a:t>Einkauf/Logistik</a:t>
            </a:r>
            <a:br>
              <a:rPr lang="de-CH" sz="800" b="1" dirty="0">
                <a:solidFill>
                  <a:schemeClr val="tx1"/>
                </a:solidFill>
              </a:rPr>
            </a:br>
            <a:r>
              <a:rPr lang="de-CH" sz="800" dirty="0">
                <a:solidFill>
                  <a:schemeClr val="tx1"/>
                </a:solidFill>
              </a:rPr>
              <a:t>Remo Ehrsam (</a:t>
            </a:r>
            <a:r>
              <a:rPr lang="de-CH" sz="800" dirty="0" err="1">
                <a:solidFill>
                  <a:schemeClr val="tx1"/>
                </a:solidFill>
              </a:rPr>
              <a:t>SiBe</a:t>
            </a:r>
            <a:r>
              <a:rPr lang="de-CH" sz="8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" name="Rechteck 4"/>
          <p:cNvSpPr/>
          <p:nvPr/>
        </p:nvSpPr>
        <p:spPr>
          <a:xfrm>
            <a:off x="2324793" y="383786"/>
            <a:ext cx="1632984" cy="21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de-CH" sz="800" b="1" dirty="0">
                <a:solidFill>
                  <a:schemeClr val="tx1"/>
                </a:solidFill>
              </a:rPr>
              <a:t>Unternehmensentwicklung</a:t>
            </a:r>
            <a:br>
              <a:rPr lang="de-CH" sz="800" b="1" dirty="0">
                <a:solidFill>
                  <a:schemeClr val="tx1"/>
                </a:solidFill>
              </a:rPr>
            </a:br>
            <a:r>
              <a:rPr lang="de-CH" sz="800" dirty="0">
                <a:solidFill>
                  <a:schemeClr val="tx1"/>
                </a:solidFill>
              </a:rPr>
              <a:t>Patric Bürge</a:t>
            </a:r>
          </a:p>
        </p:txBody>
      </p:sp>
      <p:sp>
        <p:nvSpPr>
          <p:cNvPr id="8" name="Rechteck 7"/>
          <p:cNvSpPr/>
          <p:nvPr/>
        </p:nvSpPr>
        <p:spPr>
          <a:xfrm>
            <a:off x="5937371" y="381968"/>
            <a:ext cx="1634400" cy="21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de-CH" sz="800" b="1" dirty="0">
                <a:solidFill>
                  <a:schemeClr val="tx1"/>
                </a:solidFill>
              </a:rPr>
              <a:t>Qualitätskommission</a:t>
            </a:r>
            <a:br>
              <a:rPr lang="de-CH" sz="800" b="1" dirty="0">
                <a:solidFill>
                  <a:schemeClr val="tx1"/>
                </a:solidFill>
              </a:rPr>
            </a:br>
            <a:r>
              <a:rPr lang="de-CH" sz="800" dirty="0">
                <a:solidFill>
                  <a:schemeClr val="tx1"/>
                </a:solidFill>
              </a:rPr>
              <a:t>Remo Ehrsam</a:t>
            </a:r>
          </a:p>
        </p:txBody>
      </p:sp>
      <p:cxnSp>
        <p:nvCxnSpPr>
          <p:cNvPr id="193" name="Gerader Verbinder 192"/>
          <p:cNvCxnSpPr/>
          <p:nvPr/>
        </p:nvCxnSpPr>
        <p:spPr>
          <a:xfrm flipV="1">
            <a:off x="2469377" y="3505187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hteck 113"/>
          <p:cNvSpPr/>
          <p:nvPr/>
        </p:nvSpPr>
        <p:spPr>
          <a:xfrm>
            <a:off x="2592902" y="3364702"/>
            <a:ext cx="1285084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Gastroenterologie</a:t>
            </a:r>
            <a:br>
              <a:rPr lang="de-CH" sz="900" b="1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vakant</a:t>
            </a:r>
          </a:p>
        </p:txBody>
      </p:sp>
      <p:cxnSp>
        <p:nvCxnSpPr>
          <p:cNvPr id="223" name="Gerader Verbinder 222"/>
          <p:cNvCxnSpPr/>
          <p:nvPr/>
        </p:nvCxnSpPr>
        <p:spPr>
          <a:xfrm flipH="1">
            <a:off x="2672895" y="4278736"/>
            <a:ext cx="315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hteck 108"/>
          <p:cNvSpPr/>
          <p:nvPr/>
        </p:nvSpPr>
        <p:spPr>
          <a:xfrm>
            <a:off x="2591303" y="3959891"/>
            <a:ext cx="1285084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"/>
              </a:lnSpc>
            </a:pPr>
            <a:r>
              <a:rPr lang="de-CH" sz="900" b="1" dirty="0">
                <a:solidFill>
                  <a:schemeClr val="tx1"/>
                </a:solidFill>
              </a:rPr>
              <a:t>Notfallstation</a:t>
            </a:r>
            <a:br>
              <a:rPr lang="de-CH" sz="800" b="1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Dr. Robert Einsle</a:t>
            </a:r>
            <a:br>
              <a:rPr lang="de-CH" sz="7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Geoffrey van der Ven</a:t>
            </a:r>
          </a:p>
        </p:txBody>
      </p:sp>
      <p:sp>
        <p:nvSpPr>
          <p:cNvPr id="181" name="Rechteck 180"/>
          <p:cNvSpPr/>
          <p:nvPr/>
        </p:nvSpPr>
        <p:spPr>
          <a:xfrm>
            <a:off x="2800545" y="4282399"/>
            <a:ext cx="1075597" cy="25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b="1" dirty="0">
                <a:solidFill>
                  <a:schemeClr val="tx1"/>
                </a:solidFill>
              </a:rPr>
              <a:t>Notfall Praxis</a:t>
            </a:r>
            <a:br>
              <a:rPr lang="de-CH" sz="8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Luzia Hess</a:t>
            </a:r>
          </a:p>
        </p:txBody>
      </p:sp>
      <p:cxnSp>
        <p:nvCxnSpPr>
          <p:cNvPr id="121" name="Gerader Verbinder 120"/>
          <p:cNvCxnSpPr/>
          <p:nvPr/>
        </p:nvCxnSpPr>
        <p:spPr>
          <a:xfrm flipV="1">
            <a:off x="2178547" y="3813099"/>
            <a:ext cx="1659742" cy="2547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chteck 191"/>
          <p:cNvSpPr/>
          <p:nvPr/>
        </p:nvSpPr>
        <p:spPr>
          <a:xfrm>
            <a:off x="2789284" y="3683525"/>
            <a:ext cx="1075402" cy="25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500"/>
              </a:lnSpc>
            </a:pPr>
            <a:r>
              <a:rPr lang="de-CH" sz="800" b="1" dirty="0">
                <a:solidFill>
                  <a:schemeClr val="tx1"/>
                </a:solidFill>
              </a:rPr>
              <a:t>Endoskopie</a:t>
            </a:r>
            <a:br>
              <a:rPr lang="de-CH" sz="8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Corina </a:t>
            </a:r>
            <a:r>
              <a:rPr lang="de-CH" sz="700" dirty="0" err="1">
                <a:solidFill>
                  <a:schemeClr val="tx1"/>
                </a:solidFill>
              </a:rPr>
              <a:t>Amstad</a:t>
            </a:r>
            <a:r>
              <a:rPr lang="de-CH" sz="700" dirty="0">
                <a:solidFill>
                  <a:schemeClr val="tx1"/>
                </a:solidFill>
              </a:rPr>
              <a:t>, </a:t>
            </a:r>
          </a:p>
          <a:p>
            <a:pPr algn="ctr">
              <a:lnSpc>
                <a:spcPts val="500"/>
              </a:lnSpc>
            </a:pPr>
            <a:endParaRPr lang="de-CH" sz="700" dirty="0">
              <a:solidFill>
                <a:schemeClr val="tx1"/>
              </a:solidFill>
            </a:endParaRPr>
          </a:p>
        </p:txBody>
      </p:sp>
      <p:cxnSp>
        <p:nvCxnSpPr>
          <p:cNvPr id="225" name="Gerader Verbinder 224"/>
          <p:cNvCxnSpPr/>
          <p:nvPr/>
        </p:nvCxnSpPr>
        <p:spPr>
          <a:xfrm flipH="1">
            <a:off x="2670832" y="4852846"/>
            <a:ext cx="315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Gerader Verbinder 231"/>
          <p:cNvCxnSpPr/>
          <p:nvPr/>
        </p:nvCxnSpPr>
        <p:spPr>
          <a:xfrm flipV="1">
            <a:off x="2671466" y="4993183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hteck 116"/>
          <p:cNvSpPr/>
          <p:nvPr/>
        </p:nvSpPr>
        <p:spPr>
          <a:xfrm>
            <a:off x="2795990" y="4870947"/>
            <a:ext cx="1075402" cy="25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b="1" dirty="0">
                <a:solidFill>
                  <a:schemeClr val="tx1"/>
                </a:solidFill>
              </a:rPr>
              <a:t>Sekretariat</a:t>
            </a:r>
            <a:br>
              <a:rPr lang="de-CH" sz="8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Simone Piazzalonga</a:t>
            </a:r>
          </a:p>
        </p:txBody>
      </p:sp>
      <p:sp>
        <p:nvSpPr>
          <p:cNvPr id="116" name="Rechteck 115"/>
          <p:cNvSpPr/>
          <p:nvPr/>
        </p:nvSpPr>
        <p:spPr>
          <a:xfrm>
            <a:off x="2592902" y="4554515"/>
            <a:ext cx="1285084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Kardiologie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Dr. Thomas </a:t>
            </a:r>
            <a:r>
              <a:rPr lang="de-CH" sz="700" dirty="0" err="1">
                <a:solidFill>
                  <a:schemeClr val="tx1"/>
                </a:solidFill>
              </a:rPr>
              <a:t>Käslin</a:t>
            </a:r>
            <a:endParaRPr lang="de-CH" sz="700" dirty="0">
              <a:solidFill>
                <a:schemeClr val="tx1"/>
              </a:solidFill>
            </a:endParaRPr>
          </a:p>
        </p:txBody>
      </p:sp>
      <p:cxnSp>
        <p:nvCxnSpPr>
          <p:cNvPr id="236" name="Gerader Verbinder 235"/>
          <p:cNvCxnSpPr/>
          <p:nvPr/>
        </p:nvCxnSpPr>
        <p:spPr>
          <a:xfrm flipV="1">
            <a:off x="2462029" y="5935033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Gerader Verbinder 236"/>
          <p:cNvCxnSpPr>
            <a:cxnSpLocks/>
          </p:cNvCxnSpPr>
          <p:nvPr/>
        </p:nvCxnSpPr>
        <p:spPr>
          <a:xfrm flipH="1">
            <a:off x="8623801" y="1773851"/>
            <a:ext cx="1" cy="374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Gerader Verbinder 237"/>
          <p:cNvCxnSpPr/>
          <p:nvPr/>
        </p:nvCxnSpPr>
        <p:spPr>
          <a:xfrm flipV="1">
            <a:off x="8624433" y="1811248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Gerader Verbinder 238"/>
          <p:cNvCxnSpPr/>
          <p:nvPr/>
        </p:nvCxnSpPr>
        <p:spPr>
          <a:xfrm flipH="1">
            <a:off x="8623799" y="1640326"/>
            <a:ext cx="315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/>
          <p:cNvSpPr/>
          <p:nvPr/>
        </p:nvSpPr>
        <p:spPr>
          <a:xfrm>
            <a:off x="252233" y="1280899"/>
            <a:ext cx="1436025" cy="4996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Pflegedienst &amp; </a:t>
            </a:r>
            <a:br>
              <a:rPr lang="de-CH" sz="900" b="1" dirty="0">
                <a:solidFill>
                  <a:schemeClr val="tx1"/>
                </a:solidFill>
              </a:rPr>
            </a:br>
            <a:r>
              <a:rPr lang="de-CH" sz="900" b="1" dirty="0">
                <a:solidFill>
                  <a:schemeClr val="tx1"/>
                </a:solidFill>
              </a:rPr>
              <a:t>Kompetenzzentren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900" dirty="0">
                <a:solidFill>
                  <a:schemeClr val="tx1"/>
                </a:solidFill>
              </a:rPr>
              <a:t>MAS Carmen Dollinger</a:t>
            </a:r>
          </a:p>
        </p:txBody>
      </p:sp>
      <p:sp>
        <p:nvSpPr>
          <p:cNvPr id="200" name="Rechteck 199"/>
          <p:cNvSpPr/>
          <p:nvPr/>
        </p:nvSpPr>
        <p:spPr>
          <a:xfrm>
            <a:off x="2587157" y="5767910"/>
            <a:ext cx="1285084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"/>
              </a:lnSpc>
            </a:pPr>
            <a:r>
              <a:rPr lang="de-CH" sz="900" b="1" dirty="0">
                <a:solidFill>
                  <a:schemeClr val="tx1"/>
                </a:solidFill>
              </a:rPr>
              <a:t>Diabetesberatung</a:t>
            </a:r>
            <a:br>
              <a:rPr lang="de-CH" sz="800" b="1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Dr. Thomas Kaeslin</a:t>
            </a:r>
            <a:br>
              <a:rPr lang="de-CH" sz="7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Beatrice Oertig</a:t>
            </a:r>
          </a:p>
        </p:txBody>
      </p:sp>
      <p:cxnSp>
        <p:nvCxnSpPr>
          <p:cNvPr id="204" name="Gerader Verbinder 203"/>
          <p:cNvCxnSpPr>
            <a:cxnSpLocks/>
          </p:cNvCxnSpPr>
          <p:nvPr/>
        </p:nvCxnSpPr>
        <p:spPr>
          <a:xfrm>
            <a:off x="2474987" y="6394198"/>
            <a:ext cx="0" cy="33158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hteck 177"/>
          <p:cNvSpPr/>
          <p:nvPr/>
        </p:nvSpPr>
        <p:spPr>
          <a:xfrm>
            <a:off x="2584365" y="6398669"/>
            <a:ext cx="1285084" cy="108000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Rheumatologie</a:t>
            </a:r>
            <a:endParaRPr lang="de-CH" sz="900" dirty="0">
              <a:solidFill>
                <a:schemeClr val="tx1"/>
              </a:solidFill>
            </a:endParaRPr>
          </a:p>
        </p:txBody>
      </p:sp>
      <p:cxnSp>
        <p:nvCxnSpPr>
          <p:cNvPr id="227" name="Gerader Verbinder 226"/>
          <p:cNvCxnSpPr/>
          <p:nvPr/>
        </p:nvCxnSpPr>
        <p:spPr>
          <a:xfrm flipV="1">
            <a:off x="4021780" y="3531524"/>
            <a:ext cx="132264" cy="134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hteck 76"/>
          <p:cNvSpPr/>
          <p:nvPr/>
        </p:nvSpPr>
        <p:spPr>
          <a:xfrm>
            <a:off x="4115814" y="3428961"/>
            <a:ext cx="1285084" cy="190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Orthopädie</a:t>
            </a:r>
            <a:endParaRPr lang="de-CH" sz="900" dirty="0">
              <a:solidFill>
                <a:schemeClr val="tx1"/>
              </a:solidFill>
            </a:endParaRPr>
          </a:p>
        </p:txBody>
      </p:sp>
      <p:sp>
        <p:nvSpPr>
          <p:cNvPr id="212" name="Rechteck 211"/>
          <p:cNvSpPr/>
          <p:nvPr/>
        </p:nvSpPr>
        <p:spPr>
          <a:xfrm>
            <a:off x="2586100" y="6663806"/>
            <a:ext cx="1285084" cy="108000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Endokrinologie</a:t>
            </a:r>
            <a:endParaRPr lang="de-CH" sz="900" dirty="0">
              <a:solidFill>
                <a:schemeClr val="tx1"/>
              </a:solidFill>
            </a:endParaRPr>
          </a:p>
        </p:txBody>
      </p:sp>
      <p:sp>
        <p:nvSpPr>
          <p:cNvPr id="233" name="Rechteck 232"/>
          <p:cNvSpPr/>
          <p:nvPr/>
        </p:nvSpPr>
        <p:spPr>
          <a:xfrm>
            <a:off x="2586100" y="6527299"/>
            <a:ext cx="1285084" cy="108000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 err="1">
                <a:solidFill>
                  <a:schemeClr val="tx1"/>
                </a:solidFill>
              </a:rPr>
              <a:t>Angiologie</a:t>
            </a:r>
            <a:endParaRPr lang="de-CH" sz="900" dirty="0">
              <a:solidFill>
                <a:schemeClr val="tx1"/>
              </a:solidFill>
            </a:endParaRPr>
          </a:p>
        </p:txBody>
      </p:sp>
      <p:cxnSp>
        <p:nvCxnSpPr>
          <p:cNvPr id="235" name="Gerader Verbinder 234"/>
          <p:cNvCxnSpPr/>
          <p:nvPr/>
        </p:nvCxnSpPr>
        <p:spPr>
          <a:xfrm flipV="1">
            <a:off x="2465101" y="6719291"/>
            <a:ext cx="132264" cy="134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hteck 242"/>
          <p:cNvSpPr/>
          <p:nvPr/>
        </p:nvSpPr>
        <p:spPr>
          <a:xfrm>
            <a:off x="9864946" y="697441"/>
            <a:ext cx="246192" cy="54961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 dirty="0">
              <a:solidFill>
                <a:schemeClr val="tx1"/>
              </a:solidFill>
            </a:endParaRPr>
          </a:p>
        </p:txBody>
      </p:sp>
      <p:sp>
        <p:nvSpPr>
          <p:cNvPr id="244" name="Rechteck 243"/>
          <p:cNvSpPr/>
          <p:nvPr/>
        </p:nvSpPr>
        <p:spPr>
          <a:xfrm>
            <a:off x="10111328" y="599420"/>
            <a:ext cx="1161495" cy="2534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700" dirty="0">
                <a:solidFill>
                  <a:schemeClr val="tx1"/>
                </a:solidFill>
              </a:rPr>
              <a:t>Konsiliarärzte</a:t>
            </a:r>
          </a:p>
        </p:txBody>
      </p:sp>
      <p:cxnSp>
        <p:nvCxnSpPr>
          <p:cNvPr id="226" name="Gerader Verbinder 225"/>
          <p:cNvCxnSpPr/>
          <p:nvPr/>
        </p:nvCxnSpPr>
        <p:spPr>
          <a:xfrm flipV="1">
            <a:off x="7080507" y="2937475"/>
            <a:ext cx="132264" cy="134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Rechteck 244"/>
          <p:cNvSpPr/>
          <p:nvPr/>
        </p:nvSpPr>
        <p:spPr>
          <a:xfrm>
            <a:off x="4119201" y="4909533"/>
            <a:ext cx="1285084" cy="108000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Handchirurgie</a:t>
            </a:r>
            <a:endParaRPr lang="de-CH" sz="900" dirty="0">
              <a:solidFill>
                <a:schemeClr val="tx1"/>
              </a:solidFill>
            </a:endParaRPr>
          </a:p>
        </p:txBody>
      </p:sp>
      <p:sp>
        <p:nvSpPr>
          <p:cNvPr id="209" name="Rechteck 208"/>
          <p:cNvSpPr/>
          <p:nvPr/>
        </p:nvSpPr>
        <p:spPr>
          <a:xfrm>
            <a:off x="9861244" y="455878"/>
            <a:ext cx="246192" cy="5496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 dirty="0">
              <a:solidFill>
                <a:schemeClr val="tx1"/>
              </a:solidFill>
            </a:endParaRPr>
          </a:p>
        </p:txBody>
      </p:sp>
      <p:sp>
        <p:nvSpPr>
          <p:cNvPr id="231" name="Rechteck 230"/>
          <p:cNvSpPr/>
          <p:nvPr/>
        </p:nvSpPr>
        <p:spPr>
          <a:xfrm>
            <a:off x="10111328" y="354285"/>
            <a:ext cx="1161495" cy="2534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700" dirty="0">
                <a:solidFill>
                  <a:schemeClr val="tx1"/>
                </a:solidFill>
              </a:rPr>
              <a:t>Dienstleistungsstelle</a:t>
            </a:r>
          </a:p>
        </p:txBody>
      </p:sp>
      <p:cxnSp>
        <p:nvCxnSpPr>
          <p:cNvPr id="206" name="Gerader Verbinder 205"/>
          <p:cNvCxnSpPr/>
          <p:nvPr/>
        </p:nvCxnSpPr>
        <p:spPr>
          <a:xfrm flipV="1">
            <a:off x="2474217" y="2889697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hteck 109"/>
          <p:cNvSpPr/>
          <p:nvPr/>
        </p:nvSpPr>
        <p:spPr>
          <a:xfrm>
            <a:off x="2592901" y="2702967"/>
            <a:ext cx="1285085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DD7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Onkologie</a:t>
            </a:r>
            <a:br>
              <a:rPr lang="de-CH" sz="1000" dirty="0">
                <a:solidFill>
                  <a:schemeClr val="tx1"/>
                </a:solidFill>
              </a:rPr>
            </a:br>
            <a:r>
              <a:rPr lang="de-CH" sz="800" dirty="0">
                <a:solidFill>
                  <a:schemeClr val="tx1"/>
                </a:solidFill>
              </a:rPr>
              <a:t>Dr. Wolfgang März</a:t>
            </a:r>
          </a:p>
        </p:txBody>
      </p:sp>
      <p:cxnSp>
        <p:nvCxnSpPr>
          <p:cNvPr id="213" name="Gerader Verbinder 212"/>
          <p:cNvCxnSpPr/>
          <p:nvPr/>
        </p:nvCxnSpPr>
        <p:spPr>
          <a:xfrm flipV="1">
            <a:off x="273744" y="2140813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Rechteck 206"/>
          <p:cNvSpPr/>
          <p:nvPr/>
        </p:nvSpPr>
        <p:spPr>
          <a:xfrm>
            <a:off x="399749" y="1990564"/>
            <a:ext cx="1371600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de-CH" sz="900" b="1" dirty="0">
                <a:solidFill>
                  <a:schemeClr val="tx1"/>
                </a:solidFill>
              </a:rPr>
              <a:t>Sekretariat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Rahel Böhler</a:t>
            </a:r>
          </a:p>
        </p:txBody>
      </p:sp>
      <p:cxnSp>
        <p:nvCxnSpPr>
          <p:cNvPr id="249" name="Gerader Verbinder 248">
            <a:extLst>
              <a:ext uri="{FF2B5EF4-FFF2-40B4-BE49-F238E27FC236}">
                <a16:creationId xmlns:a16="http://schemas.microsoft.com/office/drawing/2014/main" id="{9B4F4036-2D85-4096-B8EE-F1425AC45009}"/>
              </a:ext>
            </a:extLst>
          </p:cNvPr>
          <p:cNvCxnSpPr/>
          <p:nvPr/>
        </p:nvCxnSpPr>
        <p:spPr>
          <a:xfrm flipV="1">
            <a:off x="455719" y="5270088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Rechteck 250">
            <a:extLst>
              <a:ext uri="{FF2B5EF4-FFF2-40B4-BE49-F238E27FC236}">
                <a16:creationId xmlns:a16="http://schemas.microsoft.com/office/drawing/2014/main" id="{A9E25709-C533-4F02-9B17-513E82A8BC75}"/>
              </a:ext>
            </a:extLst>
          </p:cNvPr>
          <p:cNvSpPr/>
          <p:nvPr/>
        </p:nvSpPr>
        <p:spPr>
          <a:xfrm>
            <a:off x="602091" y="5114309"/>
            <a:ext cx="1175772" cy="25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de-CH" sz="800" b="1" dirty="0">
                <a:solidFill>
                  <a:schemeClr val="tx1"/>
                </a:solidFill>
              </a:rPr>
              <a:t>Küche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Markus Cinnanti</a:t>
            </a:r>
          </a:p>
        </p:txBody>
      </p:sp>
      <p:cxnSp>
        <p:nvCxnSpPr>
          <p:cNvPr id="252" name="Gerader Verbinder 251">
            <a:extLst>
              <a:ext uri="{FF2B5EF4-FFF2-40B4-BE49-F238E27FC236}">
                <a16:creationId xmlns:a16="http://schemas.microsoft.com/office/drawing/2014/main" id="{77EB2C32-0C7F-4FDC-B155-B2704C6FA1FC}"/>
              </a:ext>
            </a:extLst>
          </p:cNvPr>
          <p:cNvCxnSpPr/>
          <p:nvPr/>
        </p:nvCxnSpPr>
        <p:spPr>
          <a:xfrm flipV="1">
            <a:off x="470308" y="5508992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Rechteck 252">
            <a:extLst>
              <a:ext uri="{FF2B5EF4-FFF2-40B4-BE49-F238E27FC236}">
                <a16:creationId xmlns:a16="http://schemas.microsoft.com/office/drawing/2014/main" id="{660294B5-D4E1-4466-98C4-CE6C3E1DCC2E}"/>
              </a:ext>
            </a:extLst>
          </p:cNvPr>
          <p:cNvSpPr/>
          <p:nvPr/>
        </p:nvSpPr>
        <p:spPr>
          <a:xfrm>
            <a:off x="602091" y="5391683"/>
            <a:ext cx="1175772" cy="25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de-CH" sz="800" b="1" dirty="0">
                <a:solidFill>
                  <a:schemeClr val="tx1"/>
                </a:solidFill>
              </a:rPr>
              <a:t>Wäscherei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Susanna Pallas </a:t>
            </a:r>
            <a:r>
              <a:rPr lang="de-CH" sz="700" dirty="0" err="1">
                <a:solidFill>
                  <a:schemeClr val="tx1"/>
                </a:solidFill>
              </a:rPr>
              <a:t>Pallas</a:t>
            </a:r>
            <a:endParaRPr lang="de-CH" sz="700" dirty="0">
              <a:solidFill>
                <a:schemeClr val="tx1"/>
              </a:solidFill>
            </a:endParaRPr>
          </a:p>
        </p:txBody>
      </p:sp>
      <p:cxnSp>
        <p:nvCxnSpPr>
          <p:cNvPr id="254" name="Gerader Verbinder 253">
            <a:extLst>
              <a:ext uri="{FF2B5EF4-FFF2-40B4-BE49-F238E27FC236}">
                <a16:creationId xmlns:a16="http://schemas.microsoft.com/office/drawing/2014/main" id="{54DBD8C4-50B2-4FB7-A431-E926505077EF}"/>
              </a:ext>
            </a:extLst>
          </p:cNvPr>
          <p:cNvCxnSpPr>
            <a:cxnSpLocks/>
          </p:cNvCxnSpPr>
          <p:nvPr/>
        </p:nvCxnSpPr>
        <p:spPr>
          <a:xfrm flipV="1">
            <a:off x="450306" y="5784477"/>
            <a:ext cx="148733" cy="23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Rechteck 254">
            <a:extLst>
              <a:ext uri="{FF2B5EF4-FFF2-40B4-BE49-F238E27FC236}">
                <a16:creationId xmlns:a16="http://schemas.microsoft.com/office/drawing/2014/main" id="{7D5D9478-60F4-4CEF-8992-3AD2329111F0}"/>
              </a:ext>
            </a:extLst>
          </p:cNvPr>
          <p:cNvSpPr/>
          <p:nvPr/>
        </p:nvSpPr>
        <p:spPr>
          <a:xfrm>
            <a:off x="602091" y="5673704"/>
            <a:ext cx="1175772" cy="25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de-CH" sz="800" b="1" dirty="0">
                <a:solidFill>
                  <a:schemeClr val="tx1"/>
                </a:solidFill>
              </a:rPr>
              <a:t>Reinigungsdienst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Dragica Miladinovic</a:t>
            </a:r>
          </a:p>
        </p:txBody>
      </p:sp>
      <p:sp>
        <p:nvSpPr>
          <p:cNvPr id="242" name="Rechteck 241"/>
          <p:cNvSpPr/>
          <p:nvPr/>
        </p:nvSpPr>
        <p:spPr>
          <a:xfrm>
            <a:off x="7201752" y="2896775"/>
            <a:ext cx="1285084" cy="108000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b="1" dirty="0">
                <a:solidFill>
                  <a:schemeClr val="tx1"/>
                </a:solidFill>
              </a:rPr>
              <a:t>Pädiatrie</a:t>
            </a:r>
          </a:p>
        </p:txBody>
      </p:sp>
      <p:cxnSp>
        <p:nvCxnSpPr>
          <p:cNvPr id="257" name="Gerader Verbinder 256">
            <a:extLst>
              <a:ext uri="{FF2B5EF4-FFF2-40B4-BE49-F238E27FC236}">
                <a16:creationId xmlns:a16="http://schemas.microsoft.com/office/drawing/2014/main" id="{6824D920-EC30-4CD8-8D62-CBE925D3C593}"/>
              </a:ext>
            </a:extLst>
          </p:cNvPr>
          <p:cNvCxnSpPr/>
          <p:nvPr/>
        </p:nvCxnSpPr>
        <p:spPr>
          <a:xfrm>
            <a:off x="3881577" y="969094"/>
            <a:ext cx="2144219" cy="8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Gerader Verbinder 261">
            <a:extLst>
              <a:ext uri="{FF2B5EF4-FFF2-40B4-BE49-F238E27FC236}">
                <a16:creationId xmlns:a16="http://schemas.microsoft.com/office/drawing/2014/main" id="{9028D297-7C25-4329-8EA0-FD4193CF88D7}"/>
              </a:ext>
            </a:extLst>
          </p:cNvPr>
          <p:cNvCxnSpPr/>
          <p:nvPr/>
        </p:nvCxnSpPr>
        <p:spPr>
          <a:xfrm>
            <a:off x="6383477" y="969094"/>
            <a:ext cx="2144219" cy="8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Rechteck 257">
            <a:extLst>
              <a:ext uri="{FF2B5EF4-FFF2-40B4-BE49-F238E27FC236}">
                <a16:creationId xmlns:a16="http://schemas.microsoft.com/office/drawing/2014/main" id="{9D7FC7F7-8D70-420F-B7B4-5D7E8E228CE8}"/>
              </a:ext>
            </a:extLst>
          </p:cNvPr>
          <p:cNvSpPr/>
          <p:nvPr/>
        </p:nvSpPr>
        <p:spPr>
          <a:xfrm>
            <a:off x="5937529" y="871741"/>
            <a:ext cx="1632983" cy="21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de-CH" sz="800" b="1" dirty="0">
                <a:solidFill>
                  <a:schemeClr val="tx1"/>
                </a:solidFill>
              </a:rPr>
              <a:t>Informatik</a:t>
            </a:r>
            <a:br>
              <a:rPr lang="de-CH" sz="800" b="1" dirty="0">
                <a:solidFill>
                  <a:schemeClr val="tx1"/>
                </a:solidFill>
              </a:rPr>
            </a:br>
            <a:r>
              <a:rPr lang="de-CH" sz="800" dirty="0">
                <a:solidFill>
                  <a:schemeClr val="tx1"/>
                </a:solidFill>
              </a:rPr>
              <a:t>Roland Blättler</a:t>
            </a:r>
          </a:p>
        </p:txBody>
      </p:sp>
      <p:sp>
        <p:nvSpPr>
          <p:cNvPr id="261" name="Rechteck 260">
            <a:extLst>
              <a:ext uri="{FF2B5EF4-FFF2-40B4-BE49-F238E27FC236}">
                <a16:creationId xmlns:a16="http://schemas.microsoft.com/office/drawing/2014/main" id="{EDC8C56A-B076-4347-95D0-8853C18C66DD}"/>
              </a:ext>
            </a:extLst>
          </p:cNvPr>
          <p:cNvSpPr/>
          <p:nvPr/>
        </p:nvSpPr>
        <p:spPr>
          <a:xfrm>
            <a:off x="7663994" y="871448"/>
            <a:ext cx="1035509" cy="21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de-CH" sz="800" b="1" dirty="0">
                <a:solidFill>
                  <a:schemeClr val="tx1"/>
                </a:solidFill>
              </a:rPr>
              <a:t>KIS</a:t>
            </a:r>
            <a:br>
              <a:rPr lang="de-CH" sz="800" b="1" dirty="0">
                <a:solidFill>
                  <a:schemeClr val="tx1"/>
                </a:solidFill>
              </a:rPr>
            </a:br>
            <a:r>
              <a:rPr lang="de-CH" sz="800" dirty="0">
                <a:solidFill>
                  <a:schemeClr val="tx1"/>
                </a:solidFill>
              </a:rPr>
              <a:t>Carmen Estermann</a:t>
            </a:r>
          </a:p>
        </p:txBody>
      </p:sp>
      <p:sp>
        <p:nvSpPr>
          <p:cNvPr id="263" name="Rechteck 262">
            <a:extLst>
              <a:ext uri="{FF2B5EF4-FFF2-40B4-BE49-F238E27FC236}">
                <a16:creationId xmlns:a16="http://schemas.microsoft.com/office/drawing/2014/main" id="{F55172E5-01D9-4E54-AD40-08B47C22B0FA}"/>
              </a:ext>
            </a:extLst>
          </p:cNvPr>
          <p:cNvSpPr/>
          <p:nvPr/>
        </p:nvSpPr>
        <p:spPr>
          <a:xfrm>
            <a:off x="7663994" y="619325"/>
            <a:ext cx="1035509" cy="21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de-CH" sz="800" b="1" dirty="0">
                <a:solidFill>
                  <a:schemeClr val="tx1"/>
                </a:solidFill>
              </a:rPr>
              <a:t>Zentrallager</a:t>
            </a:r>
            <a:br>
              <a:rPr lang="de-CH" sz="800" b="1" dirty="0">
                <a:solidFill>
                  <a:schemeClr val="tx1"/>
                </a:solidFill>
              </a:rPr>
            </a:br>
            <a:r>
              <a:rPr lang="de-CH" sz="800" dirty="0">
                <a:solidFill>
                  <a:schemeClr val="tx1"/>
                </a:solidFill>
              </a:rPr>
              <a:t>Cornelia Haefeli</a:t>
            </a:r>
          </a:p>
        </p:txBody>
      </p:sp>
      <p:sp>
        <p:nvSpPr>
          <p:cNvPr id="188" name="Rechteck 187"/>
          <p:cNvSpPr/>
          <p:nvPr/>
        </p:nvSpPr>
        <p:spPr>
          <a:xfrm>
            <a:off x="2327622" y="867269"/>
            <a:ext cx="1632984" cy="21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de-CH" sz="800" b="1" dirty="0">
                <a:solidFill>
                  <a:schemeClr val="tx1"/>
                </a:solidFill>
              </a:rPr>
              <a:t>Direktionsassistentin</a:t>
            </a:r>
            <a:br>
              <a:rPr lang="de-CH" sz="800" b="1" dirty="0">
                <a:solidFill>
                  <a:schemeClr val="tx1"/>
                </a:solidFill>
              </a:rPr>
            </a:br>
            <a:r>
              <a:rPr lang="de-CH" sz="800" dirty="0">
                <a:solidFill>
                  <a:schemeClr val="tx1"/>
                </a:solidFill>
              </a:rPr>
              <a:t>Andrea Zumstein</a:t>
            </a:r>
          </a:p>
        </p:txBody>
      </p:sp>
      <p:sp>
        <p:nvSpPr>
          <p:cNvPr id="173" name="Rechteck 172">
            <a:extLst>
              <a:ext uri="{FF2B5EF4-FFF2-40B4-BE49-F238E27FC236}">
                <a16:creationId xmlns:a16="http://schemas.microsoft.com/office/drawing/2014/main" id="{3FC1C2A5-0155-443E-84E2-2DF159DA145E}"/>
              </a:ext>
            </a:extLst>
          </p:cNvPr>
          <p:cNvSpPr/>
          <p:nvPr/>
        </p:nvSpPr>
        <p:spPr>
          <a:xfrm>
            <a:off x="9861163" y="349048"/>
            <a:ext cx="243815" cy="600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700" dirty="0">
              <a:solidFill>
                <a:schemeClr val="tx1"/>
              </a:solidFill>
            </a:endParaRPr>
          </a:p>
        </p:txBody>
      </p:sp>
      <p:sp>
        <p:nvSpPr>
          <p:cNvPr id="174" name="Rechteck 173">
            <a:extLst>
              <a:ext uri="{FF2B5EF4-FFF2-40B4-BE49-F238E27FC236}">
                <a16:creationId xmlns:a16="http://schemas.microsoft.com/office/drawing/2014/main" id="{5F5B2866-4222-464D-8DD9-AECC597BB7D1}"/>
              </a:ext>
            </a:extLst>
          </p:cNvPr>
          <p:cNvSpPr/>
          <p:nvPr/>
        </p:nvSpPr>
        <p:spPr>
          <a:xfrm>
            <a:off x="10113069" y="254266"/>
            <a:ext cx="1161495" cy="2534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700" dirty="0">
                <a:solidFill>
                  <a:schemeClr val="tx1"/>
                </a:solidFill>
              </a:rPr>
              <a:t>Linienstelle</a:t>
            </a:r>
          </a:p>
        </p:txBody>
      </p:sp>
      <p:cxnSp>
        <p:nvCxnSpPr>
          <p:cNvPr id="175" name="Gerader Verbinder 174">
            <a:extLst>
              <a:ext uri="{FF2B5EF4-FFF2-40B4-BE49-F238E27FC236}">
                <a16:creationId xmlns:a16="http://schemas.microsoft.com/office/drawing/2014/main" id="{BDA7DC4B-818A-4237-91AB-838BE4EFBE3F}"/>
              </a:ext>
            </a:extLst>
          </p:cNvPr>
          <p:cNvCxnSpPr/>
          <p:nvPr/>
        </p:nvCxnSpPr>
        <p:spPr>
          <a:xfrm>
            <a:off x="9180422" y="1178547"/>
            <a:ext cx="1" cy="103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55"/>
          <p:cNvSpPr/>
          <p:nvPr/>
        </p:nvSpPr>
        <p:spPr>
          <a:xfrm>
            <a:off x="8586402" y="1292805"/>
            <a:ext cx="1435387" cy="33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Finanzen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900" dirty="0">
                <a:solidFill>
                  <a:schemeClr val="tx1"/>
                </a:solidFill>
              </a:rPr>
              <a:t>Daniel Egger</a:t>
            </a:r>
          </a:p>
        </p:txBody>
      </p:sp>
      <p:sp>
        <p:nvSpPr>
          <p:cNvPr id="176" name="Rechteck 175">
            <a:extLst>
              <a:ext uri="{FF2B5EF4-FFF2-40B4-BE49-F238E27FC236}">
                <a16:creationId xmlns:a16="http://schemas.microsoft.com/office/drawing/2014/main" id="{F0FFDF33-760B-43B6-A69C-73702E165EF1}"/>
              </a:ext>
            </a:extLst>
          </p:cNvPr>
          <p:cNvSpPr/>
          <p:nvPr/>
        </p:nvSpPr>
        <p:spPr>
          <a:xfrm>
            <a:off x="2589727" y="6085426"/>
            <a:ext cx="1285084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"/>
              </a:lnSpc>
            </a:pPr>
            <a:r>
              <a:rPr lang="de-CH" sz="900" b="1" dirty="0">
                <a:solidFill>
                  <a:schemeClr val="tx1"/>
                </a:solidFill>
              </a:rPr>
              <a:t>Apotheke</a:t>
            </a:r>
            <a:br>
              <a:rPr lang="de-CH" sz="800" b="1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Dr. Stefanie Hofmann</a:t>
            </a:r>
            <a:br>
              <a:rPr lang="de-CH" sz="7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Nina von </a:t>
            </a:r>
            <a:r>
              <a:rPr lang="de-CH" sz="700" dirty="0" err="1">
                <a:solidFill>
                  <a:schemeClr val="tx1"/>
                </a:solidFill>
              </a:rPr>
              <a:t>Atzingen</a:t>
            </a:r>
            <a:endParaRPr lang="de-CH" sz="700" dirty="0">
              <a:solidFill>
                <a:schemeClr val="tx1"/>
              </a:solidFill>
            </a:endParaRPr>
          </a:p>
        </p:txBody>
      </p:sp>
      <p:cxnSp>
        <p:nvCxnSpPr>
          <p:cNvPr id="199" name="Gerader Verbinder 198">
            <a:extLst>
              <a:ext uri="{FF2B5EF4-FFF2-40B4-BE49-F238E27FC236}">
                <a16:creationId xmlns:a16="http://schemas.microsoft.com/office/drawing/2014/main" id="{C45F202C-CA9C-4E43-9B1C-C650EC90A301}"/>
              </a:ext>
            </a:extLst>
          </p:cNvPr>
          <p:cNvCxnSpPr/>
          <p:nvPr/>
        </p:nvCxnSpPr>
        <p:spPr>
          <a:xfrm flipV="1">
            <a:off x="2455276" y="6257156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Rechteck 229">
            <a:extLst>
              <a:ext uri="{FF2B5EF4-FFF2-40B4-BE49-F238E27FC236}">
                <a16:creationId xmlns:a16="http://schemas.microsoft.com/office/drawing/2014/main" id="{F08710CD-B683-4ACC-ABBE-DDA6B41F18B3}"/>
              </a:ext>
            </a:extLst>
          </p:cNvPr>
          <p:cNvSpPr/>
          <p:nvPr/>
        </p:nvSpPr>
        <p:spPr>
          <a:xfrm>
            <a:off x="8738690" y="1678089"/>
            <a:ext cx="1285084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Technik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Armin von Rotz</a:t>
            </a:r>
          </a:p>
        </p:txBody>
      </p:sp>
      <p:cxnSp>
        <p:nvCxnSpPr>
          <p:cNvPr id="260" name="Gerader Verbinder 259">
            <a:extLst>
              <a:ext uri="{FF2B5EF4-FFF2-40B4-BE49-F238E27FC236}">
                <a16:creationId xmlns:a16="http://schemas.microsoft.com/office/drawing/2014/main" id="{81C3BAB1-D34C-41F3-88B7-BDD5B9A12D53}"/>
              </a:ext>
            </a:extLst>
          </p:cNvPr>
          <p:cNvCxnSpPr/>
          <p:nvPr/>
        </p:nvCxnSpPr>
        <p:spPr>
          <a:xfrm flipV="1">
            <a:off x="8622906" y="2153059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Rechteck 258">
            <a:extLst>
              <a:ext uri="{FF2B5EF4-FFF2-40B4-BE49-F238E27FC236}">
                <a16:creationId xmlns:a16="http://schemas.microsoft.com/office/drawing/2014/main" id="{43596A9F-4C08-4C0C-916E-1C48502EC4CD}"/>
              </a:ext>
            </a:extLst>
          </p:cNvPr>
          <p:cNvSpPr/>
          <p:nvPr/>
        </p:nvSpPr>
        <p:spPr>
          <a:xfrm>
            <a:off x="8738613" y="2002257"/>
            <a:ext cx="1285084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 err="1">
                <a:solidFill>
                  <a:schemeClr val="tx1"/>
                </a:solidFill>
              </a:rPr>
              <a:t>Patientenadmin</a:t>
            </a:r>
            <a:r>
              <a:rPr lang="de-CH" sz="900" b="1" dirty="0">
                <a:solidFill>
                  <a:schemeClr val="tx1"/>
                </a:solidFill>
              </a:rPr>
              <a:t>.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Bernadette von Holzen</a:t>
            </a:r>
          </a:p>
        </p:txBody>
      </p:sp>
      <p:sp>
        <p:nvSpPr>
          <p:cNvPr id="265" name="Rechteck 264">
            <a:extLst>
              <a:ext uri="{FF2B5EF4-FFF2-40B4-BE49-F238E27FC236}">
                <a16:creationId xmlns:a16="http://schemas.microsoft.com/office/drawing/2014/main" id="{E6D2E0D8-C70F-48FE-9361-179290160D9F}"/>
              </a:ext>
            </a:extLst>
          </p:cNvPr>
          <p:cNvSpPr/>
          <p:nvPr/>
        </p:nvSpPr>
        <p:spPr>
          <a:xfrm>
            <a:off x="5788008" y="3045800"/>
            <a:ext cx="1181949" cy="25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b="1" dirty="0">
                <a:solidFill>
                  <a:schemeClr val="tx1"/>
                </a:solidFill>
              </a:rPr>
              <a:t>OPZ Anästhesie/AWR</a:t>
            </a:r>
            <a:br>
              <a:rPr lang="de-CH" sz="8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Linus </a:t>
            </a:r>
            <a:r>
              <a:rPr lang="de-CH" sz="700" dirty="0" err="1">
                <a:solidFill>
                  <a:schemeClr val="tx1"/>
                </a:solidFill>
              </a:rPr>
              <a:t>Imfeld</a:t>
            </a:r>
            <a:endParaRPr lang="de-CH" sz="700" dirty="0">
              <a:solidFill>
                <a:schemeClr val="tx1"/>
              </a:solidFill>
            </a:endParaRPr>
          </a:p>
        </p:txBody>
      </p:sp>
      <p:sp>
        <p:nvSpPr>
          <p:cNvPr id="256" name="Rechteck 255">
            <a:extLst>
              <a:ext uri="{FF2B5EF4-FFF2-40B4-BE49-F238E27FC236}">
                <a16:creationId xmlns:a16="http://schemas.microsoft.com/office/drawing/2014/main" id="{A9D27B8E-B015-4301-B06E-30860E1D7AE7}"/>
              </a:ext>
            </a:extLst>
          </p:cNvPr>
          <p:cNvSpPr/>
          <p:nvPr/>
        </p:nvSpPr>
        <p:spPr>
          <a:xfrm>
            <a:off x="420745" y="2756945"/>
            <a:ext cx="1632984" cy="2764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de-CH" sz="800" b="1" dirty="0">
                <a:solidFill>
                  <a:schemeClr val="tx1"/>
                </a:solidFill>
              </a:rPr>
              <a:t>Pflegeentwicklung &amp; -Qualität</a:t>
            </a:r>
            <a:br>
              <a:rPr lang="de-CH" sz="800" b="1" dirty="0">
                <a:solidFill>
                  <a:schemeClr val="tx1"/>
                </a:solidFill>
              </a:rPr>
            </a:br>
            <a:r>
              <a:rPr lang="de-CH" sz="800" dirty="0">
                <a:solidFill>
                  <a:schemeClr val="tx1"/>
                </a:solidFill>
              </a:rPr>
              <a:t>Anita </a:t>
            </a:r>
            <a:r>
              <a:rPr lang="de-CH" sz="800" dirty="0" err="1">
                <a:solidFill>
                  <a:schemeClr val="tx1"/>
                </a:solidFill>
              </a:rPr>
              <a:t>Kathriner</a:t>
            </a:r>
            <a:endParaRPr lang="de-CH" sz="800" dirty="0">
              <a:solidFill>
                <a:schemeClr val="tx1"/>
              </a:solidFill>
            </a:endParaRPr>
          </a:p>
        </p:txBody>
      </p:sp>
      <p:sp>
        <p:nvSpPr>
          <p:cNvPr id="267" name="Rechteck 266">
            <a:extLst>
              <a:ext uri="{FF2B5EF4-FFF2-40B4-BE49-F238E27FC236}">
                <a16:creationId xmlns:a16="http://schemas.microsoft.com/office/drawing/2014/main" id="{59F7FFFC-E55F-433D-9E10-770A05A9C155}"/>
              </a:ext>
            </a:extLst>
          </p:cNvPr>
          <p:cNvSpPr/>
          <p:nvPr/>
        </p:nvSpPr>
        <p:spPr>
          <a:xfrm>
            <a:off x="415025" y="2437468"/>
            <a:ext cx="1632984" cy="2790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de-CH" sz="800" b="1" dirty="0">
                <a:solidFill>
                  <a:schemeClr val="tx1"/>
                </a:solidFill>
              </a:rPr>
              <a:t>Ausbildung Pflegedienst &amp; Kompetenzzentren</a:t>
            </a:r>
            <a:br>
              <a:rPr lang="de-CH" sz="800" b="1" dirty="0">
                <a:solidFill>
                  <a:schemeClr val="tx1"/>
                </a:solidFill>
              </a:rPr>
            </a:br>
            <a:r>
              <a:rPr lang="de-CH" sz="800" dirty="0">
                <a:solidFill>
                  <a:schemeClr val="tx1"/>
                </a:solidFill>
              </a:rPr>
              <a:t>Petra Blättler</a:t>
            </a:r>
          </a:p>
        </p:txBody>
      </p:sp>
      <p:sp>
        <p:nvSpPr>
          <p:cNvPr id="268" name="Rechteck 267">
            <a:extLst>
              <a:ext uri="{FF2B5EF4-FFF2-40B4-BE49-F238E27FC236}">
                <a16:creationId xmlns:a16="http://schemas.microsoft.com/office/drawing/2014/main" id="{C88D862D-0923-41D3-81F8-94DAA548B452}"/>
              </a:ext>
            </a:extLst>
          </p:cNvPr>
          <p:cNvSpPr/>
          <p:nvPr/>
        </p:nvSpPr>
        <p:spPr>
          <a:xfrm>
            <a:off x="412877" y="3082708"/>
            <a:ext cx="1632984" cy="28049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de-CH" sz="800" b="1" dirty="0">
                <a:solidFill>
                  <a:schemeClr val="tx1"/>
                </a:solidFill>
              </a:rPr>
              <a:t>Infektionsprävention</a:t>
            </a:r>
            <a:br>
              <a:rPr lang="de-CH" sz="800" b="1" dirty="0">
                <a:solidFill>
                  <a:schemeClr val="tx1"/>
                </a:solidFill>
              </a:rPr>
            </a:br>
            <a:r>
              <a:rPr lang="de-CH" sz="800" dirty="0">
                <a:solidFill>
                  <a:schemeClr val="tx1"/>
                </a:solidFill>
              </a:rPr>
              <a:t>Michèle Shorter</a:t>
            </a:r>
          </a:p>
        </p:txBody>
      </p:sp>
      <p:cxnSp>
        <p:nvCxnSpPr>
          <p:cNvPr id="269" name="Gerader Verbinder 268">
            <a:extLst>
              <a:ext uri="{FF2B5EF4-FFF2-40B4-BE49-F238E27FC236}">
                <a16:creationId xmlns:a16="http://schemas.microsoft.com/office/drawing/2014/main" id="{CD12D9DC-3606-4CA4-B509-9C209D1E71E5}"/>
              </a:ext>
            </a:extLst>
          </p:cNvPr>
          <p:cNvCxnSpPr>
            <a:cxnSpLocks/>
          </p:cNvCxnSpPr>
          <p:nvPr/>
        </p:nvCxnSpPr>
        <p:spPr>
          <a:xfrm flipV="1">
            <a:off x="281433" y="2582741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Gerader Verbinder 269">
            <a:extLst>
              <a:ext uri="{FF2B5EF4-FFF2-40B4-BE49-F238E27FC236}">
                <a16:creationId xmlns:a16="http://schemas.microsoft.com/office/drawing/2014/main" id="{7083D0F0-010B-41B6-8120-F2A334466237}"/>
              </a:ext>
            </a:extLst>
          </p:cNvPr>
          <p:cNvCxnSpPr>
            <a:cxnSpLocks/>
          </p:cNvCxnSpPr>
          <p:nvPr/>
        </p:nvCxnSpPr>
        <p:spPr>
          <a:xfrm flipV="1">
            <a:off x="281433" y="2881571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Gerader Verbinder 270">
            <a:extLst>
              <a:ext uri="{FF2B5EF4-FFF2-40B4-BE49-F238E27FC236}">
                <a16:creationId xmlns:a16="http://schemas.microsoft.com/office/drawing/2014/main" id="{C77E7E78-B6D0-43A4-906B-568ED900D90E}"/>
              </a:ext>
            </a:extLst>
          </p:cNvPr>
          <p:cNvCxnSpPr>
            <a:cxnSpLocks/>
          </p:cNvCxnSpPr>
          <p:nvPr/>
        </p:nvCxnSpPr>
        <p:spPr>
          <a:xfrm flipV="1">
            <a:off x="281433" y="3206594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Rechteck 271">
            <a:extLst>
              <a:ext uri="{FF2B5EF4-FFF2-40B4-BE49-F238E27FC236}">
                <a16:creationId xmlns:a16="http://schemas.microsoft.com/office/drawing/2014/main" id="{4B9D2161-4856-4858-8CBD-89BA1809E571}"/>
              </a:ext>
            </a:extLst>
          </p:cNvPr>
          <p:cNvSpPr/>
          <p:nvPr/>
        </p:nvSpPr>
        <p:spPr>
          <a:xfrm>
            <a:off x="404027" y="4109782"/>
            <a:ext cx="1371600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Seelsorge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Niklaus Schmid</a:t>
            </a:r>
          </a:p>
        </p:txBody>
      </p:sp>
      <p:sp>
        <p:nvSpPr>
          <p:cNvPr id="274" name="Rechteck 273">
            <a:extLst>
              <a:ext uri="{FF2B5EF4-FFF2-40B4-BE49-F238E27FC236}">
                <a16:creationId xmlns:a16="http://schemas.microsoft.com/office/drawing/2014/main" id="{1A951846-F87F-4E91-B129-6EE20A56CC12}"/>
              </a:ext>
            </a:extLst>
          </p:cNvPr>
          <p:cNvSpPr/>
          <p:nvPr/>
        </p:nvSpPr>
        <p:spPr>
          <a:xfrm>
            <a:off x="397248" y="4436814"/>
            <a:ext cx="1371600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Sozialberatung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Katja Häfliger</a:t>
            </a:r>
          </a:p>
        </p:txBody>
      </p:sp>
      <p:sp>
        <p:nvSpPr>
          <p:cNvPr id="277" name="Rechteck 276">
            <a:extLst>
              <a:ext uri="{FF2B5EF4-FFF2-40B4-BE49-F238E27FC236}">
                <a16:creationId xmlns:a16="http://schemas.microsoft.com/office/drawing/2014/main" id="{3C332A45-496E-4A6E-8206-0EC5496C7DC0}"/>
              </a:ext>
            </a:extLst>
          </p:cNvPr>
          <p:cNvSpPr/>
          <p:nvPr/>
        </p:nvSpPr>
        <p:spPr>
          <a:xfrm>
            <a:off x="404027" y="4763990"/>
            <a:ext cx="1371600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Hotellerie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Vroni </a:t>
            </a:r>
            <a:r>
              <a:rPr lang="de-CH" sz="700" dirty="0" err="1">
                <a:solidFill>
                  <a:schemeClr val="tx1"/>
                </a:solidFill>
              </a:rPr>
              <a:t>Thalmann</a:t>
            </a:r>
            <a:endParaRPr lang="de-CH" sz="700" dirty="0">
              <a:solidFill>
                <a:schemeClr val="tx1"/>
              </a:solidFill>
            </a:endParaRPr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4748A6C6-FC5C-454A-9EDF-0C9B39540C8E}"/>
              </a:ext>
            </a:extLst>
          </p:cNvPr>
          <p:cNvCxnSpPr/>
          <p:nvPr/>
        </p:nvCxnSpPr>
        <p:spPr>
          <a:xfrm flipV="1">
            <a:off x="459931" y="5062790"/>
            <a:ext cx="0" cy="721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7D08C62E-7430-4F91-BC48-0788237C429E}"/>
              </a:ext>
            </a:extLst>
          </p:cNvPr>
          <p:cNvCxnSpPr>
            <a:cxnSpLocks/>
          </p:cNvCxnSpPr>
          <p:nvPr/>
        </p:nvCxnSpPr>
        <p:spPr>
          <a:xfrm>
            <a:off x="962526" y="1888818"/>
            <a:ext cx="136226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DBE13593-F327-4950-B1E8-AD1E755EF46C}"/>
              </a:ext>
            </a:extLst>
          </p:cNvPr>
          <p:cNvCxnSpPr/>
          <p:nvPr/>
        </p:nvCxnSpPr>
        <p:spPr>
          <a:xfrm>
            <a:off x="2324793" y="1888818"/>
            <a:ext cx="0" cy="259305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Logo_KSOW_4f_CMYK">
            <a:extLst>
              <a:ext uri="{FF2B5EF4-FFF2-40B4-BE49-F238E27FC236}">
                <a16:creationId xmlns:a16="http://schemas.microsoft.com/office/drawing/2014/main" id="{C2FDFEFF-7667-49C9-918A-6C67D61C5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077" y="6319740"/>
            <a:ext cx="1437608" cy="78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4" name="Gerader Verbinder 213">
            <a:extLst>
              <a:ext uri="{FF2B5EF4-FFF2-40B4-BE49-F238E27FC236}">
                <a16:creationId xmlns:a16="http://schemas.microsoft.com/office/drawing/2014/main" id="{2D4E7C89-EE1B-4030-9313-604BE945078E}"/>
              </a:ext>
            </a:extLst>
          </p:cNvPr>
          <p:cNvCxnSpPr>
            <a:cxnSpLocks/>
          </p:cNvCxnSpPr>
          <p:nvPr/>
        </p:nvCxnSpPr>
        <p:spPr>
          <a:xfrm>
            <a:off x="964952" y="1792102"/>
            <a:ext cx="0" cy="1008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Gerader Verbinder 227">
            <a:extLst>
              <a:ext uri="{FF2B5EF4-FFF2-40B4-BE49-F238E27FC236}">
                <a16:creationId xmlns:a16="http://schemas.microsoft.com/office/drawing/2014/main" id="{59FEDBED-A812-454B-BCCF-B2E01B728486}"/>
              </a:ext>
            </a:extLst>
          </p:cNvPr>
          <p:cNvCxnSpPr>
            <a:cxnSpLocks/>
          </p:cNvCxnSpPr>
          <p:nvPr/>
        </p:nvCxnSpPr>
        <p:spPr>
          <a:xfrm>
            <a:off x="5690589" y="3452694"/>
            <a:ext cx="13906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Rechteck 240">
            <a:extLst>
              <a:ext uri="{FF2B5EF4-FFF2-40B4-BE49-F238E27FC236}">
                <a16:creationId xmlns:a16="http://schemas.microsoft.com/office/drawing/2014/main" id="{3B4E0E31-7A27-4D57-B590-8B8536F73570}"/>
              </a:ext>
            </a:extLst>
          </p:cNvPr>
          <p:cNvSpPr/>
          <p:nvPr/>
        </p:nvSpPr>
        <p:spPr>
          <a:xfrm>
            <a:off x="5794809" y="3325583"/>
            <a:ext cx="1181949" cy="25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b="1" dirty="0">
                <a:solidFill>
                  <a:schemeClr val="tx1"/>
                </a:solidFill>
              </a:rPr>
              <a:t>OPZ Chirurgie</a:t>
            </a:r>
            <a:br>
              <a:rPr lang="de-CH" sz="8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Ines Wioska</a:t>
            </a:r>
          </a:p>
        </p:txBody>
      </p:sp>
      <p:cxnSp>
        <p:nvCxnSpPr>
          <p:cNvPr id="248" name="Gerader Verbinder 247">
            <a:extLst>
              <a:ext uri="{FF2B5EF4-FFF2-40B4-BE49-F238E27FC236}">
                <a16:creationId xmlns:a16="http://schemas.microsoft.com/office/drawing/2014/main" id="{A0FCD388-6845-4DEF-A8F8-81A526670905}"/>
              </a:ext>
            </a:extLst>
          </p:cNvPr>
          <p:cNvCxnSpPr/>
          <p:nvPr/>
        </p:nvCxnSpPr>
        <p:spPr>
          <a:xfrm flipV="1">
            <a:off x="8823235" y="2473427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hteck 249">
            <a:extLst>
              <a:ext uri="{FF2B5EF4-FFF2-40B4-BE49-F238E27FC236}">
                <a16:creationId xmlns:a16="http://schemas.microsoft.com/office/drawing/2014/main" id="{B2E97534-67C5-4184-9432-4F6F21BDA4CA}"/>
              </a:ext>
            </a:extLst>
          </p:cNvPr>
          <p:cNvSpPr/>
          <p:nvPr/>
        </p:nvSpPr>
        <p:spPr>
          <a:xfrm>
            <a:off x="8952864" y="2346316"/>
            <a:ext cx="1075597" cy="25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b="1" dirty="0">
                <a:solidFill>
                  <a:schemeClr val="tx1"/>
                </a:solidFill>
              </a:rPr>
              <a:t>Empfang</a:t>
            </a:r>
            <a:br>
              <a:rPr lang="de-CH" sz="8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Sabine De Col</a:t>
            </a:r>
          </a:p>
        </p:txBody>
      </p:sp>
      <p:cxnSp>
        <p:nvCxnSpPr>
          <p:cNvPr id="273" name="Gerader Verbinder 272">
            <a:extLst>
              <a:ext uri="{FF2B5EF4-FFF2-40B4-BE49-F238E27FC236}">
                <a16:creationId xmlns:a16="http://schemas.microsoft.com/office/drawing/2014/main" id="{BC24EAC4-E656-4C72-92D9-904C59790D8E}"/>
              </a:ext>
            </a:extLst>
          </p:cNvPr>
          <p:cNvCxnSpPr>
            <a:cxnSpLocks/>
          </p:cNvCxnSpPr>
          <p:nvPr/>
        </p:nvCxnSpPr>
        <p:spPr>
          <a:xfrm>
            <a:off x="5681623" y="3755752"/>
            <a:ext cx="14803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Rechteck 274">
            <a:extLst>
              <a:ext uri="{FF2B5EF4-FFF2-40B4-BE49-F238E27FC236}">
                <a16:creationId xmlns:a16="http://schemas.microsoft.com/office/drawing/2014/main" id="{C1C3313F-E965-47FF-B526-0ABA168CD43D}"/>
              </a:ext>
            </a:extLst>
          </p:cNvPr>
          <p:cNvSpPr/>
          <p:nvPr/>
        </p:nvSpPr>
        <p:spPr>
          <a:xfrm>
            <a:off x="5793445" y="3628374"/>
            <a:ext cx="1181949" cy="25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b="1" dirty="0">
                <a:solidFill>
                  <a:schemeClr val="tx1"/>
                </a:solidFill>
              </a:rPr>
              <a:t>OPZ AEMP</a:t>
            </a:r>
            <a:br>
              <a:rPr lang="de-CH" sz="8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Sandra Klockmann</a:t>
            </a:r>
          </a:p>
        </p:txBody>
      </p:sp>
      <p:cxnSp>
        <p:nvCxnSpPr>
          <p:cNvPr id="276" name="Gerader Verbinder 275">
            <a:extLst>
              <a:ext uri="{FF2B5EF4-FFF2-40B4-BE49-F238E27FC236}">
                <a16:creationId xmlns:a16="http://schemas.microsoft.com/office/drawing/2014/main" id="{53B750C9-F0AB-4FC2-B491-4028A1C32CF5}"/>
              </a:ext>
            </a:extLst>
          </p:cNvPr>
          <p:cNvCxnSpPr>
            <a:cxnSpLocks/>
          </p:cNvCxnSpPr>
          <p:nvPr/>
        </p:nvCxnSpPr>
        <p:spPr>
          <a:xfrm flipH="1">
            <a:off x="5664200" y="2999578"/>
            <a:ext cx="11671" cy="11035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hteck 176">
            <a:extLst>
              <a:ext uri="{FF2B5EF4-FFF2-40B4-BE49-F238E27FC236}">
                <a16:creationId xmlns:a16="http://schemas.microsoft.com/office/drawing/2014/main" id="{480C5504-B7AA-4E88-8B88-2AB355295C12}"/>
              </a:ext>
            </a:extLst>
          </p:cNvPr>
          <p:cNvSpPr/>
          <p:nvPr/>
        </p:nvSpPr>
        <p:spPr>
          <a:xfrm>
            <a:off x="7206807" y="2333403"/>
            <a:ext cx="1285084" cy="298800"/>
          </a:xfrm>
          <a:prstGeom prst="rect">
            <a:avLst/>
          </a:prstGeom>
          <a:solidFill>
            <a:srgbClr val="BDD7EE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"/>
              </a:lnSpc>
            </a:pPr>
            <a:r>
              <a:rPr lang="de-CH" sz="900" b="1" dirty="0">
                <a:solidFill>
                  <a:schemeClr val="tx1"/>
                </a:solidFill>
              </a:rPr>
              <a:t>Hebammen</a:t>
            </a:r>
            <a:br>
              <a:rPr lang="de-CH" sz="900" b="1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Dr. Paul Orlowski</a:t>
            </a:r>
            <a:br>
              <a:rPr lang="de-CH" sz="7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Romy Walker</a:t>
            </a:r>
          </a:p>
        </p:txBody>
      </p:sp>
      <p:cxnSp>
        <p:nvCxnSpPr>
          <p:cNvPr id="182" name="Gerader Verbinder 181">
            <a:extLst>
              <a:ext uri="{FF2B5EF4-FFF2-40B4-BE49-F238E27FC236}">
                <a16:creationId xmlns:a16="http://schemas.microsoft.com/office/drawing/2014/main" id="{0A7F6DF4-0ADC-4378-AA9A-325288148255}"/>
              </a:ext>
            </a:extLst>
          </p:cNvPr>
          <p:cNvCxnSpPr/>
          <p:nvPr/>
        </p:nvCxnSpPr>
        <p:spPr>
          <a:xfrm flipV="1">
            <a:off x="7084432" y="2779620"/>
            <a:ext cx="132264" cy="134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Gerader Verbinder 202">
            <a:extLst>
              <a:ext uri="{FF2B5EF4-FFF2-40B4-BE49-F238E27FC236}">
                <a16:creationId xmlns:a16="http://schemas.microsoft.com/office/drawing/2014/main" id="{73202ECC-1A84-4571-9E8A-4CA853439044}"/>
              </a:ext>
            </a:extLst>
          </p:cNvPr>
          <p:cNvCxnSpPr/>
          <p:nvPr/>
        </p:nvCxnSpPr>
        <p:spPr>
          <a:xfrm flipV="1">
            <a:off x="298501" y="3573472"/>
            <a:ext cx="132264" cy="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Rechteck 217">
            <a:extLst>
              <a:ext uri="{FF2B5EF4-FFF2-40B4-BE49-F238E27FC236}">
                <a16:creationId xmlns:a16="http://schemas.microsoft.com/office/drawing/2014/main" id="{14D8DFB1-A38D-4B88-A574-8BB03D071AAD}"/>
              </a:ext>
            </a:extLst>
          </p:cNvPr>
          <p:cNvSpPr/>
          <p:nvPr/>
        </p:nvSpPr>
        <p:spPr>
          <a:xfrm>
            <a:off x="421361" y="3408020"/>
            <a:ext cx="1349654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de-CH" sz="800" b="1" dirty="0">
                <a:solidFill>
                  <a:schemeClr val="tx1"/>
                </a:solidFill>
              </a:rPr>
              <a:t>Belegarztsekretariat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700" dirty="0">
                <a:solidFill>
                  <a:schemeClr val="tx1"/>
                </a:solidFill>
              </a:rPr>
              <a:t>Senada Ljubuncic</a:t>
            </a:r>
          </a:p>
        </p:txBody>
      </p:sp>
      <p:cxnSp>
        <p:nvCxnSpPr>
          <p:cNvPr id="221" name="Gerader Verbinder 220">
            <a:extLst>
              <a:ext uri="{FF2B5EF4-FFF2-40B4-BE49-F238E27FC236}">
                <a16:creationId xmlns:a16="http://schemas.microsoft.com/office/drawing/2014/main" id="{CC5EEBCA-77AF-45BD-A8D0-5D83E3AB5C51}"/>
              </a:ext>
            </a:extLst>
          </p:cNvPr>
          <p:cNvCxnSpPr>
            <a:cxnSpLocks/>
          </p:cNvCxnSpPr>
          <p:nvPr/>
        </p:nvCxnSpPr>
        <p:spPr>
          <a:xfrm flipV="1">
            <a:off x="5658448" y="4099777"/>
            <a:ext cx="117152" cy="2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Rechteck 221">
            <a:extLst>
              <a:ext uri="{FF2B5EF4-FFF2-40B4-BE49-F238E27FC236}">
                <a16:creationId xmlns:a16="http://schemas.microsoft.com/office/drawing/2014/main" id="{7B2195C5-2EAA-4A88-A8F5-41D59AE58CB5}"/>
              </a:ext>
            </a:extLst>
          </p:cNvPr>
          <p:cNvSpPr/>
          <p:nvPr/>
        </p:nvSpPr>
        <p:spPr>
          <a:xfrm>
            <a:off x="5781308" y="3935014"/>
            <a:ext cx="1195450" cy="29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de-CH" sz="800" b="1" dirty="0">
                <a:solidFill>
                  <a:schemeClr val="tx1"/>
                </a:solidFill>
              </a:rPr>
              <a:t>Bettenmanagement</a:t>
            </a:r>
            <a:br>
              <a:rPr lang="de-CH" sz="900" dirty="0">
                <a:solidFill>
                  <a:schemeClr val="tx1"/>
                </a:solidFill>
              </a:rPr>
            </a:br>
            <a:r>
              <a:rPr lang="de-CH" sz="700" dirty="0" err="1">
                <a:solidFill>
                  <a:schemeClr val="tx1"/>
                </a:solidFill>
              </a:rPr>
              <a:t>Endrina</a:t>
            </a:r>
            <a:r>
              <a:rPr lang="de-CH" sz="700" dirty="0">
                <a:solidFill>
                  <a:schemeClr val="tx1"/>
                </a:solidFill>
              </a:rPr>
              <a:t> </a:t>
            </a:r>
            <a:r>
              <a:rPr lang="de-CH" sz="700" dirty="0" err="1">
                <a:solidFill>
                  <a:schemeClr val="tx1"/>
                </a:solidFill>
              </a:rPr>
              <a:t>Brahaj</a:t>
            </a:r>
            <a:endParaRPr lang="de-CH" sz="700" dirty="0">
              <a:solidFill>
                <a:schemeClr val="tx1"/>
              </a:solidFill>
            </a:endParaRPr>
          </a:p>
        </p:txBody>
      </p:sp>
      <p:cxnSp>
        <p:nvCxnSpPr>
          <p:cNvPr id="229" name="Gerader Verbinder 228">
            <a:extLst>
              <a:ext uri="{FF2B5EF4-FFF2-40B4-BE49-F238E27FC236}">
                <a16:creationId xmlns:a16="http://schemas.microsoft.com/office/drawing/2014/main" id="{7B32ECAB-31C4-4A8C-8D49-2897CFD68DFA}"/>
              </a:ext>
            </a:extLst>
          </p:cNvPr>
          <p:cNvCxnSpPr>
            <a:cxnSpLocks/>
          </p:cNvCxnSpPr>
          <p:nvPr/>
        </p:nvCxnSpPr>
        <p:spPr>
          <a:xfrm>
            <a:off x="3838289" y="754206"/>
            <a:ext cx="1155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Rechteck 223">
            <a:extLst>
              <a:ext uri="{FF2B5EF4-FFF2-40B4-BE49-F238E27FC236}">
                <a16:creationId xmlns:a16="http://schemas.microsoft.com/office/drawing/2014/main" id="{82DD54E6-6BD9-4CE0-9EB4-8EF15BB5AA43}"/>
              </a:ext>
            </a:extLst>
          </p:cNvPr>
          <p:cNvSpPr/>
          <p:nvPr/>
        </p:nvSpPr>
        <p:spPr>
          <a:xfrm>
            <a:off x="2324793" y="625137"/>
            <a:ext cx="1632983" cy="21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de-CH" sz="800" b="1" dirty="0">
                <a:solidFill>
                  <a:schemeClr val="tx1"/>
                </a:solidFill>
              </a:rPr>
              <a:t>Personal</a:t>
            </a:r>
            <a:br>
              <a:rPr lang="de-CH" sz="800" b="1" dirty="0">
                <a:solidFill>
                  <a:schemeClr val="tx1"/>
                </a:solidFill>
              </a:rPr>
            </a:br>
            <a:r>
              <a:rPr lang="de-CH" sz="800" dirty="0">
                <a:solidFill>
                  <a:schemeClr val="tx1"/>
                </a:solidFill>
              </a:rPr>
              <a:t>Anna Suter-Zollinger</a:t>
            </a:r>
          </a:p>
        </p:txBody>
      </p:sp>
    </p:spTree>
    <p:extLst>
      <p:ext uri="{BB962C8B-B14F-4D97-AF65-F5344CB8AC3E}">
        <p14:creationId xmlns:p14="http://schemas.microsoft.com/office/powerpoint/2010/main" val="3884060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0538BB4B-13A5-4B12-89D5-DEF0F8B5347C}" vid="{717712DD-6500-4B26-92E5-48C3D5CDF4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403</Words>
  <Application>Microsoft Office PowerPoint</Application>
  <PresentationFormat>Breitbild</PresentationFormat>
  <Paragraphs>82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PowerPoint-Präsentation</vt:lpstr>
    </vt:vector>
  </TitlesOfParts>
  <Company>Kantonsspital Obwalden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Kares Alexander</dc:creator>
  <cp:lastModifiedBy>Zumstein Andrea</cp:lastModifiedBy>
  <cp:revision>192</cp:revision>
  <cp:lastPrinted>2024-01-31T14:10:37Z</cp:lastPrinted>
  <dcterms:created xsi:type="dcterms:W3CDTF">2017-11-22T11:06:50Z</dcterms:created>
  <dcterms:modified xsi:type="dcterms:W3CDTF">2024-07-29T06:11:32Z</dcterms:modified>
</cp:coreProperties>
</file>